
<file path=[Content_Types].xml><?xml version="1.0" encoding="utf-8"?>
<Types xmlns="http://schemas.openxmlformats.org/package/2006/content-types">
  <Default Extension="png" ContentType="image/png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93" r:id="rId3"/>
    <p:sldId id="294" r:id="rId4"/>
    <p:sldId id="289" r:id="rId5"/>
    <p:sldId id="290" r:id="rId6"/>
    <p:sldId id="259" r:id="rId7"/>
    <p:sldId id="260" r:id="rId8"/>
    <p:sldId id="261" r:id="rId9"/>
    <p:sldId id="295" r:id="rId10"/>
    <p:sldId id="264" r:id="rId11"/>
    <p:sldId id="298" r:id="rId12"/>
    <p:sldId id="267" r:id="rId13"/>
    <p:sldId id="268" r:id="rId14"/>
    <p:sldId id="297" r:id="rId15"/>
    <p:sldId id="299" r:id="rId16"/>
    <p:sldId id="292" r:id="rId17"/>
    <p:sldId id="283" r:id="rId18"/>
    <p:sldId id="274" r:id="rId19"/>
    <p:sldId id="275" r:id="rId20"/>
    <p:sldId id="277" r:id="rId21"/>
    <p:sldId id="279" r:id="rId22"/>
    <p:sldId id="287" r:id="rId23"/>
    <p:sldId id="269" r:id="rId24"/>
  </p:sldIdLst>
  <p:sldSz cx="12192000" cy="6858000"/>
  <p:notesSz cx="6858000" cy="9144000"/>
  <p:embeddedFontLst>
    <p:embeddedFont>
      <p:font typeface="Arial Black" panose="020B0A04020102020204" pitchFamily="34" charset="0"/>
      <p:bold r:id="rId26"/>
    </p:embeddedFont>
    <p:embeddedFont>
      <p:font typeface="SimSun" panose="02010600030101010101" pitchFamily="2" charset="-122"/>
      <p:regular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rsiva" panose="020B0604020202020204" charset="0"/>
      <p:regular r:id="rId36"/>
      <p:bold r:id="rId37"/>
      <p:italic r:id="rId38"/>
      <p:boldItalic r:id="rId39"/>
    </p:embeddedFont>
    <p:embeddedFont>
      <p:font typeface="Wingdings 3" panose="05040102010807070707" pitchFamily="18" charset="2"/>
      <p:regular r:id="rId40"/>
    </p:embeddedFont>
    <p:embeddedFont>
      <p:font typeface="Aharoni" panose="02010803020104030203" pitchFamily="2" charset="-79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990033"/>
    <a:srgbClr val="0000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CAE5F2-E7FB-48FB-806D-6CD9D10FF9F8}">
  <a:tblStyle styleId="{46CAE5F2-E7FB-48FB-806D-6CD9D10FF9F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01565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523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3E53210-C455-4F7A-83EF-AED37EFDDEC6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1279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3E53210-C455-4F7A-83EF-AED37EFDDEC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654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3E53210-C455-4F7A-83EF-AED37EFDDEC6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437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3E53210-C455-4F7A-83EF-AED37EFDDEC6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2407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3E53210-C455-4F7A-83EF-AED37EFDDEC6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6040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48423fb0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548423fb0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263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7336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3486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1752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9955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3E53210-C455-4F7A-83EF-AED37EFDDEC6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3495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7654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4361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796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583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61677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842592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15551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57084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97989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984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26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43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319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596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14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434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15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592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000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rgbClr val="D0DDED"/>
            </a:gs>
            <a:gs pos="84000">
              <a:schemeClr val="bg1"/>
            </a:gs>
            <a:gs pos="9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57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" Target="slide10.xml"/><Relationship Id="rId7" Type="http://schemas.openxmlformats.org/officeDocument/2006/relationships/image" Target="../media/image12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7.xml"/><Relationship Id="rId4" Type="http://schemas.openxmlformats.org/officeDocument/2006/relationships/slide" Target="slide4.xml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slide" Target="slide7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Excel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Excel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3002506" y="931174"/>
            <a:ext cx="9009793" cy="396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2800" b="1" i="0" u="none" strike="noStrike" cap="none" dirty="0" smtClean="0">
                <a:solidFill>
                  <a:srgbClr val="000099"/>
                </a:solidFill>
                <a:latin typeface="Arial Black" panose="020B0A04020102020204" pitchFamily="34" charset="0"/>
                <a:ea typeface="Times New Roman"/>
                <a:cs typeface="Aharoni" panose="02010803020104030203" pitchFamily="2" charset="-79"/>
                <a:sym typeface="Times New Roman"/>
              </a:rPr>
              <a:t>И</a:t>
            </a:r>
            <a:r>
              <a:rPr lang="ru-RU" sz="2800" b="1" dirty="0" smtClean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ННОВАЦИОННАЯ ДЕЯТЕЛЬНОСТЬ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КАК </a:t>
            </a:r>
            <a:r>
              <a:rPr lang="ru-RU" sz="2800" b="1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РЕСУРС ДЛЯ </a:t>
            </a:r>
            <a:r>
              <a:rPr lang="ru-RU" sz="2800" b="1" dirty="0" smtClean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ПРОЕКТИРОВАНИЯ 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ИНДИВИДУАЛЬНОЙ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ОБРАЗОВАТЕЛЬНОЙ ТРАЕКТОРИИ ПЕДАГОГА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В </a:t>
            </a:r>
            <a:r>
              <a:rPr lang="ru-RU" sz="2800" b="1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СИСТЕМЕ НЕПРЕРЫВНОГО </a:t>
            </a:r>
            <a:r>
              <a:rPr lang="ru-RU" sz="2800" b="1" dirty="0" smtClean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             </a:t>
            </a:r>
            <a:r>
              <a:rPr lang="ru-RU" sz="2800" b="1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ПРОФЕССИОНАЛЬНОГО ОБРАЗОВАНИЯ</a:t>
            </a:r>
            <a:endParaRPr lang="ru-RU" sz="2800" dirty="0">
              <a:solidFill>
                <a:srgbClr val="000099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5547899" y="5928359"/>
            <a:ext cx="6464400" cy="74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15"/>
              <a:buFont typeface="Calibri"/>
              <a:buNone/>
            </a:pPr>
            <a:endParaRPr sz="1615" b="1" i="0" u="none" strike="noStrike" cap="none" dirty="0">
              <a:solidFill>
                <a:srgbClr val="8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7" name="Google Shape;87;p13" descr="https://st2.depositphotos.com/3917667/8499/i/950/depositphotos_84998042-stock-photo-young-businesswoman-walking-up-on.jpg"/>
          <p:cNvPicPr preferRelativeResize="0"/>
          <p:nvPr/>
        </p:nvPicPr>
        <p:blipFill rotWithShape="1">
          <a:blip r:embed="rId3">
            <a:alphaModFix/>
          </a:blip>
          <a:srcRect l="14909" t="13547" r="5275"/>
          <a:stretch/>
        </p:blipFill>
        <p:spPr>
          <a:xfrm>
            <a:off x="502213" y="2129050"/>
            <a:ext cx="2664067" cy="1994546"/>
          </a:xfrm>
          <a:prstGeom prst="rect">
            <a:avLst/>
          </a:prstGeom>
          <a:noFill/>
          <a:ln>
            <a:noFill/>
          </a:ln>
          <a:effectLst>
            <a:softEdge rad="1397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227690" y="4899545"/>
            <a:ext cx="87846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8740" algn="ctr"/>
            <a:r>
              <a:rPr lang="ru-RU" sz="1800" b="1" dirty="0" smtClean="0">
                <a:solidFill>
                  <a:srgbClr val="99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И.И. Бондарева, кандидат </a:t>
            </a:r>
            <a:r>
              <a:rPr lang="ru-RU" sz="1800" b="1" dirty="0">
                <a:solidFill>
                  <a:srgbClr val="99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психологических наук </a:t>
            </a:r>
          </a:p>
          <a:p>
            <a:pPr marL="1348740" algn="ctr"/>
            <a:r>
              <a:rPr lang="ru-RU" sz="1800" b="1" dirty="0" smtClean="0">
                <a:solidFill>
                  <a:srgbClr val="99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Т.А. </a:t>
            </a:r>
            <a:r>
              <a:rPr lang="ru-RU" sz="1800" b="1" dirty="0" err="1" smtClean="0">
                <a:solidFill>
                  <a:srgbClr val="99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Рунова</a:t>
            </a:r>
            <a:r>
              <a:rPr lang="ru-RU" sz="1800" b="1" dirty="0" smtClean="0">
                <a:solidFill>
                  <a:srgbClr val="99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кандидат </a:t>
            </a:r>
            <a:r>
              <a:rPr lang="ru-RU" sz="1800" b="1" dirty="0">
                <a:solidFill>
                  <a:srgbClr val="99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психологических наук </a:t>
            </a:r>
            <a:endParaRPr lang="ru-RU" sz="1800" b="1" dirty="0" smtClean="0">
              <a:solidFill>
                <a:srgbClr val="9900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48740" algn="ctr"/>
            <a:endParaRPr lang="ru-RU" sz="1800" b="1" dirty="0">
              <a:solidFill>
                <a:srgbClr val="9900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rgbClr val="99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b="1" dirty="0">
                <a:solidFill>
                  <a:srgbClr val="99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800" b="1" dirty="0" smtClean="0">
                <a:solidFill>
                  <a:srgbClr val="99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ГБОУ ДПО </a:t>
            </a:r>
            <a:r>
              <a:rPr lang="ru-RU" sz="1800" b="1" dirty="0">
                <a:solidFill>
                  <a:srgbClr val="99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"Нижегородский институт развития </a:t>
            </a:r>
            <a:r>
              <a:rPr lang="ru-RU" sz="1800" b="1" dirty="0" smtClean="0">
                <a:solidFill>
                  <a:srgbClr val="99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образования"</a:t>
            </a:r>
            <a:endParaRPr lang="ru-RU" sz="1800" dirty="0">
              <a:solidFill>
                <a:srgbClr val="9900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1"/>
          <p:cNvSpPr txBox="1">
            <a:spLocks noGrp="1"/>
          </p:cNvSpPr>
          <p:nvPr>
            <p:ph type="title"/>
          </p:nvPr>
        </p:nvSpPr>
        <p:spPr>
          <a:xfrm>
            <a:off x="1245400" y="207590"/>
            <a:ext cx="9067800" cy="488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dirty="0">
                <a:solidFill>
                  <a:srgbClr val="000099"/>
                </a:solidFill>
              </a:rPr>
              <a:t>                 </a:t>
            </a:r>
            <a:r>
              <a:rPr lang="ru-RU" sz="3600" b="1" u="sng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Ожидаемые результаты</a:t>
            </a:r>
            <a:endParaRPr sz="3600" b="1" u="sng" dirty="0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6" name="Google Shape;176;p21"/>
          <p:cNvSpPr txBox="1">
            <a:spLocks noGrp="1"/>
          </p:cNvSpPr>
          <p:nvPr>
            <p:ph idx="1"/>
          </p:nvPr>
        </p:nvSpPr>
        <p:spPr>
          <a:xfrm>
            <a:off x="1245399" y="859810"/>
            <a:ext cx="10819221" cy="5773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  <a:buNone/>
            </a:pPr>
            <a:r>
              <a:rPr lang="ru-RU" sz="2500" b="1" dirty="0" smtClean="0">
                <a:solidFill>
                  <a:srgbClr val="9900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повышение профессиональной компетентности педагогов и </a:t>
            </a:r>
            <a:r>
              <a:rPr lang="ru-RU" sz="2500" b="1" dirty="0" smtClean="0">
                <a:solidFill>
                  <a:srgbClr val="9900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повышение качества преподавания</a:t>
            </a:r>
          </a:p>
          <a:p>
            <a:pPr marL="0" lvl="0" indent="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SzPts val="1100"/>
              <a:buNone/>
            </a:pPr>
            <a:endParaRPr sz="800" b="1" dirty="0" smtClean="0">
              <a:solidFill>
                <a:srgbClr val="9900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ru-RU" sz="2500" b="1" dirty="0" smtClean="0">
                <a:solidFill>
                  <a:srgbClr val="9900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совершенствование содержания обучения: внедрение современных форм, методов обучения и воспитания, инновационных технологий, способствующих развитию способностей обучающихся, повышению их образовательного уровня</a:t>
            </a: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ru-RU" sz="800" b="1" dirty="0" smtClean="0">
              <a:solidFill>
                <a:srgbClr val="9900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ru-RU" sz="2500" b="1" dirty="0" smtClean="0">
                <a:solidFill>
                  <a:srgbClr val="9900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разработка методических пособий, статей, программ и др.</a:t>
            </a: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ru-RU" sz="800" b="1" dirty="0" smtClean="0">
              <a:solidFill>
                <a:srgbClr val="9900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ru-RU" sz="2500" b="1" dirty="0" smtClean="0">
                <a:solidFill>
                  <a:srgbClr val="9900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разработка дидактических материалов, тестов</a:t>
            </a: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800" b="1" dirty="0" smtClean="0">
              <a:solidFill>
                <a:srgbClr val="9900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ru-RU" sz="2500" b="1" dirty="0" smtClean="0">
                <a:solidFill>
                  <a:srgbClr val="9900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проведение семинаров, конференций, мастер-классов, обобщение опыта по исследуемой проблеме</a:t>
            </a:r>
            <a:endParaRPr sz="2500" b="1" dirty="0" smtClean="0">
              <a:solidFill>
                <a:srgbClr val="9900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635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endParaRPr dirty="0"/>
          </a:p>
        </p:txBody>
      </p:sp>
      <p:pic>
        <p:nvPicPr>
          <p:cNvPr id="5" name="Google Shape;158;p19" descr="493eae1e-c780-40de-a13f-78e4c19c39bb.jpg"/>
          <p:cNvPicPr preferRelativeResize="0"/>
          <p:nvPr/>
        </p:nvPicPr>
        <p:blipFill rotWithShape="1">
          <a:blip r:embed="rId3">
            <a:alphaModFix/>
          </a:blip>
          <a:srcRect l="6977" r="5578" b="6041"/>
          <a:stretch/>
        </p:blipFill>
        <p:spPr>
          <a:xfrm>
            <a:off x="317351" y="4039739"/>
            <a:ext cx="1856096" cy="1924334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448E04C-1894-40A6-9612-FB9EBB0F1472}"/>
              </a:ext>
            </a:extLst>
          </p:cNvPr>
          <p:cNvSpPr/>
          <p:nvPr/>
        </p:nvSpPr>
        <p:spPr>
          <a:xfrm>
            <a:off x="3029803" y="313028"/>
            <a:ext cx="70622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Необходимые компетенции</a:t>
            </a:r>
            <a:endParaRPr lang="ru-RU" sz="3200" dirty="0">
              <a:solidFill>
                <a:srgbClr val="990033"/>
              </a:solidFill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A4239126-55CA-4EBA-9A83-D6BCFD10E352}"/>
              </a:ext>
            </a:extLst>
          </p:cNvPr>
          <p:cNvSpPr/>
          <p:nvPr/>
        </p:nvSpPr>
        <p:spPr>
          <a:xfrm>
            <a:off x="8693787" y="2889493"/>
            <a:ext cx="2687358" cy="111164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Способность учиться всю жизнь</a:t>
            </a:r>
            <a:endParaRPr lang="ru-RU" sz="24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5">
            <a:extLst>
              <a:ext uri="{FF2B5EF4-FFF2-40B4-BE49-F238E27FC236}">
                <a16:creationId xmlns:a16="http://schemas.microsoft.com/office/drawing/2014/main" xmlns="" id="{D5EE0197-63DF-4DAF-A216-69C6D54C6141}"/>
              </a:ext>
            </a:extLst>
          </p:cNvPr>
          <p:cNvSpPr/>
          <p:nvPr/>
        </p:nvSpPr>
        <p:spPr>
          <a:xfrm>
            <a:off x="5117871" y="3844822"/>
            <a:ext cx="3154018" cy="175930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Способность видеть проблемы и искать пути их решения</a:t>
            </a:r>
            <a:endParaRPr lang="ru-RU" sz="24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5">
            <a:extLst>
              <a:ext uri="{FF2B5EF4-FFF2-40B4-BE49-F238E27FC236}">
                <a16:creationId xmlns:a16="http://schemas.microsoft.com/office/drawing/2014/main" xmlns="" id="{24EA89C4-3543-4936-9D69-691C5E6047AF}"/>
              </a:ext>
            </a:extLst>
          </p:cNvPr>
          <p:cNvSpPr/>
          <p:nvPr/>
        </p:nvSpPr>
        <p:spPr>
          <a:xfrm>
            <a:off x="677932" y="3084394"/>
            <a:ext cx="3573323" cy="158865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Способность выбирать и использовать различные технологии</a:t>
            </a:r>
            <a:endParaRPr lang="ru-RU" sz="24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5">
            <a:extLst>
              <a:ext uri="{FF2B5EF4-FFF2-40B4-BE49-F238E27FC236}">
                <a16:creationId xmlns:a16="http://schemas.microsoft.com/office/drawing/2014/main" xmlns="" id="{D5EE0197-63DF-4DAF-A216-69C6D54C6141}"/>
              </a:ext>
            </a:extLst>
          </p:cNvPr>
          <p:cNvSpPr/>
          <p:nvPr/>
        </p:nvSpPr>
        <p:spPr>
          <a:xfrm>
            <a:off x="8489579" y="4394578"/>
            <a:ext cx="3427293" cy="20198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Способность эффективно действовать в информационном пространстве</a:t>
            </a:r>
            <a:endParaRPr lang="ru-RU" sz="24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5">
            <a:extLst>
              <a:ext uri="{FF2B5EF4-FFF2-40B4-BE49-F238E27FC236}">
                <a16:creationId xmlns:a16="http://schemas.microsoft.com/office/drawing/2014/main" xmlns="" id="{D5EE0197-63DF-4DAF-A216-69C6D54C6141}"/>
              </a:ext>
            </a:extLst>
          </p:cNvPr>
          <p:cNvSpPr/>
          <p:nvPr/>
        </p:nvSpPr>
        <p:spPr>
          <a:xfrm>
            <a:off x="1702271" y="5023775"/>
            <a:ext cx="2993702" cy="17267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Способность организовывать коммуникативное взаимодействие</a:t>
            </a:r>
            <a:endParaRPr lang="ru-RU" sz="24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40E2CEB-46BB-4CC8-B632-6DEFEA761128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6" t="31025" r="6065" b="10294"/>
          <a:stretch/>
        </p:blipFill>
        <p:spPr bwMode="auto">
          <a:xfrm>
            <a:off x="4455463" y="1490357"/>
            <a:ext cx="4034117" cy="2082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r="14682" b="7613"/>
          <a:stretch/>
        </p:blipFill>
        <p:spPr>
          <a:xfrm>
            <a:off x="324459" y="398604"/>
            <a:ext cx="3083169" cy="2183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3" descr="C:\Documents and Settings\1\Рабочий стол\вовчик\DSC06391.JPG">
            <a:extLst>
              <a:ext uri="{FF2B5EF4-FFF2-40B4-BE49-F238E27FC236}">
                <a16:creationId xmlns:a16="http://schemas.microsoft.com/office/drawing/2014/main" xmlns="" id="{3C81D7AA-7DAF-4677-B6B3-0D9746C68A30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8849" r="31246"/>
          <a:stretch/>
        </p:blipFill>
        <p:spPr bwMode="auto">
          <a:xfrm>
            <a:off x="9687906" y="233541"/>
            <a:ext cx="1795429" cy="2298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88537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4"/>
          <p:cNvSpPr/>
          <p:nvPr/>
        </p:nvSpPr>
        <p:spPr>
          <a:xfrm>
            <a:off x="594175" y="110001"/>
            <a:ext cx="1073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600" b="1" u="sng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Образовательные ресурсы </a:t>
            </a:r>
            <a:endParaRPr lang="ru-RU" sz="3600" b="1" u="sng" dirty="0" smtClean="0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600" b="1" u="sng" dirty="0" smtClean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профессионального </a:t>
            </a:r>
            <a:r>
              <a:rPr lang="ru-RU" sz="3600" b="1" u="sng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развития </a:t>
            </a:r>
            <a:r>
              <a:rPr lang="ru-RU" sz="3600" b="1" u="sng" dirty="0" smtClean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педагога</a:t>
            </a:r>
            <a:endParaRPr sz="3600" b="1" u="sng" dirty="0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</p:txBody>
      </p:sp>
      <p:sp>
        <p:nvSpPr>
          <p:cNvPr id="204" name="Google Shape;204;p24"/>
          <p:cNvSpPr/>
          <p:nvPr/>
        </p:nvSpPr>
        <p:spPr>
          <a:xfrm>
            <a:off x="1843075" y="1502012"/>
            <a:ext cx="8235000" cy="983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E599"/>
          </a:solidFill>
          <a:ln w="28575" cap="flat" cmpd="sng">
            <a:solidFill>
              <a:srgbClr val="6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000" b="1" i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Внешние образовательные ресурсы</a:t>
            </a:r>
            <a:endParaRPr dirty="0"/>
          </a:p>
        </p:txBody>
      </p:sp>
      <p:sp>
        <p:nvSpPr>
          <p:cNvPr id="205" name="Google Shape;205;p24"/>
          <p:cNvSpPr/>
          <p:nvPr/>
        </p:nvSpPr>
        <p:spPr>
          <a:xfrm>
            <a:off x="889034" y="2651699"/>
            <a:ext cx="10605000" cy="38676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28575" cap="flat" cmpd="sng">
            <a:solidFill>
              <a:srgbClr val="6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 smtClean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ПК</a:t>
            </a:r>
            <a:r>
              <a:rPr lang="ru-RU" sz="2000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дистанционное ПК (курсы, семинары, конференции и др.)  </a:t>
            </a:r>
            <a:endParaRPr sz="2000" dirty="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Участие в профессиональных, творческих конкурсах;	семинары; олимпиады для учителей.</a:t>
            </a:r>
            <a:endParaRPr sz="2000" dirty="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Районное методическое объединение учителей начальных классов.</a:t>
            </a:r>
            <a:endParaRPr sz="2000" dirty="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Районные педагогические мастерские, педагогические мосты, лаборатории.</a:t>
            </a:r>
            <a:endParaRPr sz="2000" dirty="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 err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Вебинары</a:t>
            </a:r>
            <a:r>
              <a:rPr lang="ru-RU" sz="2000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2000" dirty="0" err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видеоуроки</a:t>
            </a:r>
            <a:r>
              <a:rPr lang="ru-RU" sz="2000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000" dirty="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Сетевое взаимодействие учителей начальных классов.</a:t>
            </a:r>
            <a:endParaRPr sz="2000" dirty="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Участие в экспертных комиссиях.</a:t>
            </a:r>
            <a:endParaRPr sz="2000" dirty="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Участие в жюри конкурсов.</a:t>
            </a:r>
            <a:endParaRPr sz="2000" dirty="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Исследовательская </a:t>
            </a:r>
            <a:r>
              <a:rPr lang="ru-RU" sz="2000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деятельность.</a:t>
            </a:r>
            <a:endParaRPr sz="2000" dirty="0">
              <a:solidFill>
                <a:srgbClr val="8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>
            <a:off x="2444650" y="48050"/>
            <a:ext cx="7060200" cy="983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E599"/>
          </a:solidFill>
          <a:ln w="28575" cap="flat" cmpd="sng">
            <a:solidFill>
              <a:srgbClr val="6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 i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Внутренние образовательные ресурсы</a:t>
            </a:r>
            <a:endParaRPr dirty="0"/>
          </a:p>
        </p:txBody>
      </p:sp>
      <p:sp>
        <p:nvSpPr>
          <p:cNvPr id="212" name="Google Shape;212;p25"/>
          <p:cNvSpPr/>
          <p:nvPr/>
        </p:nvSpPr>
        <p:spPr>
          <a:xfrm>
            <a:off x="3046225" y="903400"/>
            <a:ext cx="5450700" cy="19518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28575" cap="flat" cmpd="sng">
            <a:solidFill>
              <a:srgbClr val="6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Педсоветы.</a:t>
            </a:r>
            <a:endParaRPr sz="2000">
              <a:solidFill>
                <a:srgbClr val="8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Семинары; консультации; мастер-классы.</a:t>
            </a:r>
            <a:endParaRPr sz="2000">
              <a:solidFill>
                <a:srgbClr val="8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Участие в работе школьного методического объединения.</a:t>
            </a:r>
            <a:endParaRPr sz="2000">
              <a:solidFill>
                <a:srgbClr val="8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Занятия (посещение, взаимопосещение).</a:t>
            </a:r>
            <a:endParaRPr sz="2000"/>
          </a:p>
        </p:txBody>
      </p:sp>
      <p:sp>
        <p:nvSpPr>
          <p:cNvPr id="213" name="Google Shape;213;p25"/>
          <p:cNvSpPr/>
          <p:nvPr/>
        </p:nvSpPr>
        <p:spPr>
          <a:xfrm>
            <a:off x="389432" y="3218700"/>
            <a:ext cx="4448100" cy="983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E599"/>
          </a:solidFill>
          <a:ln w="28575" cap="flat" cmpd="sng">
            <a:solidFill>
              <a:srgbClr val="6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 i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Самообразование</a:t>
            </a:r>
            <a:endParaRPr/>
          </a:p>
        </p:txBody>
      </p:sp>
      <p:sp>
        <p:nvSpPr>
          <p:cNvPr id="214" name="Google Shape;214;p25"/>
          <p:cNvSpPr/>
          <p:nvPr/>
        </p:nvSpPr>
        <p:spPr>
          <a:xfrm>
            <a:off x="335470" y="4472110"/>
            <a:ext cx="5450700" cy="20781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28575" cap="flat" cmpd="sng">
            <a:solidFill>
              <a:srgbClr val="6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Методическая тема по самообразованию</a:t>
            </a:r>
            <a:endParaRPr sz="2000">
              <a:solidFill>
                <a:srgbClr val="8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Изучение образовательных технологий</a:t>
            </a:r>
            <a:endParaRPr sz="2000">
              <a:solidFill>
                <a:srgbClr val="8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Внедрение нового УМК, апробация учебников</a:t>
            </a:r>
            <a:endParaRPr sz="2000">
              <a:solidFill>
                <a:srgbClr val="8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Интернет-ресурс</a:t>
            </a:r>
            <a:endParaRPr sz="2000">
              <a:solidFill>
                <a:srgbClr val="8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Портфолио</a:t>
            </a:r>
            <a:endParaRPr sz="2000">
              <a:solidFill>
                <a:srgbClr val="8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5" name="Google Shape;215;p25"/>
          <p:cNvSpPr/>
          <p:nvPr/>
        </p:nvSpPr>
        <p:spPr>
          <a:xfrm>
            <a:off x="6603654" y="3203411"/>
            <a:ext cx="4448100" cy="983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E599"/>
          </a:solidFill>
          <a:ln w="28575" cap="flat" cmpd="sng">
            <a:solidFill>
              <a:srgbClr val="6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 i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Взаимообучение</a:t>
            </a:r>
            <a:endParaRPr/>
          </a:p>
        </p:txBody>
      </p:sp>
      <p:sp>
        <p:nvSpPr>
          <p:cNvPr id="216" name="Google Shape;216;p25"/>
          <p:cNvSpPr/>
          <p:nvPr/>
        </p:nvSpPr>
        <p:spPr>
          <a:xfrm>
            <a:off x="6603654" y="4319660"/>
            <a:ext cx="5151300" cy="20781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28575" cap="flat" cmpd="sng">
            <a:solidFill>
              <a:srgbClr val="6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Проведение открытых занятий</a:t>
            </a:r>
            <a:endParaRPr sz="2000">
              <a:solidFill>
                <a:srgbClr val="8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Мастер-классы, участие в педагогических мастерских</a:t>
            </a:r>
            <a:endParaRPr sz="2000">
              <a:solidFill>
                <a:srgbClr val="8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Диссеминация опыта</a:t>
            </a:r>
            <a:endParaRPr sz="2000">
              <a:solidFill>
                <a:srgbClr val="8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Публикации</a:t>
            </a:r>
            <a:endParaRPr sz="2000">
              <a:solidFill>
                <a:srgbClr val="8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781" y="627761"/>
            <a:ext cx="2575650" cy="2575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960" y="351155"/>
            <a:ext cx="10604310" cy="590541"/>
          </a:xfrm>
        </p:spPr>
        <p:txBody>
          <a:bodyPr>
            <a:noAutofit/>
          </a:bodyPr>
          <a:lstStyle/>
          <a:p>
            <a:pPr marL="342900" lvl="0" indent="444500" algn="ctr">
              <a:lnSpc>
                <a:spcPct val="107000"/>
              </a:lnSpc>
              <a:spcBef>
                <a:spcPts val="1000"/>
              </a:spcBef>
            </a:pPr>
            <a:r>
              <a:rPr lang="ru-RU" sz="3200" b="1" u="sng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Организационный контекст ИОТ</a:t>
            </a:r>
            <a:endParaRPr lang="ru-RU" sz="3200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3960" y="941696"/>
            <a:ext cx="8915400" cy="1756012"/>
          </a:xfrm>
        </p:spPr>
        <p:txBody>
          <a:bodyPr>
            <a:normAutofit/>
          </a:bodyPr>
          <a:lstStyle/>
          <a:p>
            <a:pPr indent="0" algn="just">
              <a:lnSpc>
                <a:spcPct val="107000"/>
              </a:lnSpc>
              <a:buNone/>
            </a:pPr>
            <a:r>
              <a:rPr lang="ru-RU" sz="2400" b="1" dirty="0" smtClean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Самообразование педагога</a:t>
            </a:r>
            <a:endParaRPr lang="ru-RU" sz="2400" b="1" dirty="0">
              <a:solidFill>
                <a:srgbClr val="9900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buNone/>
            </a:pPr>
            <a:r>
              <a:rPr lang="ru-RU" sz="2400" b="1" dirty="0" smtClean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2400" b="1" dirty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педагога в профессиональном сообществе </a:t>
            </a:r>
            <a:endParaRPr lang="ru-RU" sz="2400" b="1" dirty="0" smtClean="0">
              <a:solidFill>
                <a:srgbClr val="9900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buNone/>
            </a:pPr>
            <a:r>
              <a:rPr lang="ru-RU" sz="2400" b="1" dirty="0" smtClean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400" b="1" dirty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методической </a:t>
            </a:r>
            <a:r>
              <a:rPr lang="ru-RU" sz="2400" b="1" dirty="0" smtClean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работе</a:t>
            </a:r>
            <a:endParaRPr lang="ru-RU" sz="2400" b="1" dirty="0">
              <a:solidFill>
                <a:srgbClr val="99003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8425" y="2823429"/>
            <a:ext cx="10031104" cy="3533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ctr">
              <a:lnSpc>
                <a:spcPct val="107000"/>
              </a:lnSpc>
            </a:pPr>
            <a:r>
              <a:rPr lang="ru-RU" sz="3200" b="1" u="sng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Условия эффективности ИОТ</a:t>
            </a:r>
          </a:p>
          <a:p>
            <a:pPr indent="444500" algn="ctr">
              <a:lnSpc>
                <a:spcPct val="107000"/>
              </a:lnSpc>
            </a:pPr>
            <a:endParaRPr lang="ru-RU" sz="800" u="sng" dirty="0" smtClean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4500" algn="just">
              <a:lnSpc>
                <a:spcPct val="107000"/>
              </a:lnSpc>
            </a:pPr>
            <a:r>
              <a:rPr lang="ru-RU" sz="2400" b="1" dirty="0" smtClean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Осознание необходимости </a:t>
            </a:r>
            <a:r>
              <a:rPr lang="ru-RU" sz="2400" b="1" dirty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значимости ИОТ как одного из </a:t>
            </a:r>
            <a:r>
              <a:rPr lang="ru-RU" sz="2400" b="1" dirty="0" smtClean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способов повышения профессионализма</a:t>
            </a:r>
            <a:endParaRPr lang="ru-RU" sz="2400" b="1" dirty="0">
              <a:solidFill>
                <a:srgbClr val="9900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4500" algn="just">
              <a:lnSpc>
                <a:spcPct val="107000"/>
              </a:lnSpc>
            </a:pPr>
            <a:endParaRPr lang="ru-RU" sz="800" b="1" dirty="0" smtClean="0">
              <a:solidFill>
                <a:srgbClr val="9900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4500" algn="just">
              <a:lnSpc>
                <a:spcPct val="107000"/>
              </a:lnSpc>
            </a:pPr>
            <a:r>
              <a:rPr lang="ru-RU" sz="2400" b="1" dirty="0" smtClean="0">
                <a:solidFill>
                  <a:srgbClr val="9900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dirty="0" smtClean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существление </a:t>
            </a:r>
            <a:r>
              <a:rPr lang="ru-RU" sz="2400" b="1" dirty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целенаправленной деятельности по формированию у педагогов устойчивого интереса к процессу проектирования </a:t>
            </a:r>
            <a:r>
              <a:rPr lang="ru-RU" sz="2400" b="1" dirty="0" smtClean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ИОТ</a:t>
            </a:r>
            <a:endParaRPr lang="ru-RU" sz="2400" b="1" dirty="0">
              <a:solidFill>
                <a:srgbClr val="9900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4500" algn="just">
              <a:lnSpc>
                <a:spcPct val="107000"/>
              </a:lnSpc>
            </a:pPr>
            <a:endParaRPr lang="ru-RU" sz="800" b="1" dirty="0" smtClean="0">
              <a:solidFill>
                <a:srgbClr val="9900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4500" algn="just">
              <a:lnSpc>
                <a:spcPct val="107000"/>
              </a:lnSpc>
            </a:pPr>
            <a:r>
              <a:rPr lang="ru-RU" sz="2400" b="1" dirty="0" smtClean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  <a:r>
              <a:rPr lang="ru-RU" sz="2400" b="1" dirty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психолого-педагогического </a:t>
            </a:r>
            <a:r>
              <a:rPr lang="ru-RU" sz="2400" b="1" dirty="0" smtClean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сопровождения</a:t>
            </a:r>
            <a:endParaRPr lang="ru-RU" sz="2400" b="1" dirty="0">
              <a:solidFill>
                <a:srgbClr val="9900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4500" algn="just">
              <a:lnSpc>
                <a:spcPct val="107000"/>
              </a:lnSpc>
            </a:pPr>
            <a:endParaRPr lang="ru-RU" sz="900" b="1" dirty="0" smtClean="0">
              <a:solidFill>
                <a:srgbClr val="9900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4500" algn="just">
              <a:lnSpc>
                <a:spcPct val="107000"/>
              </a:lnSpc>
            </a:pPr>
            <a:r>
              <a:rPr lang="ru-RU" sz="2400" b="1" dirty="0" smtClean="0">
                <a:solidFill>
                  <a:srgbClr val="9900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dirty="0" smtClean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рганизация </a:t>
            </a:r>
            <a:r>
              <a:rPr lang="ru-RU" sz="2400" b="1" dirty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рефлексии как основы коррекции ИОТ.</a:t>
            </a:r>
            <a:endParaRPr lang="ru-RU" sz="2400" b="1" dirty="0">
              <a:solidFill>
                <a:srgbClr val="9900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842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2674" y="282916"/>
            <a:ext cx="8911687" cy="57689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Алгоритм разработки ИОТ педагога</a:t>
            </a:r>
            <a:endParaRPr lang="ru-RU" u="sng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37814" y="1183367"/>
            <a:ext cx="10135737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>
              <a:lnSpc>
                <a:spcPct val="107000"/>
              </a:lnSpc>
            </a:pPr>
            <a:r>
              <a:rPr lang="ru-RU" sz="2000" b="1" i="1" dirty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1-й этап. Диагностика профессионального мастерства, самоопределение педагога и самодиагностика (</a:t>
            </a:r>
            <a:r>
              <a:rPr lang="ru-RU" sz="2000" dirty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выявление профессиональных интересов и профессиональных затруднений педагога</a:t>
            </a:r>
            <a:r>
              <a:rPr lang="ru-RU" sz="2000" dirty="0" smtClean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dirty="0">
              <a:solidFill>
                <a:srgbClr val="9900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37814" y="2857670"/>
            <a:ext cx="1001290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>
              <a:lnSpc>
                <a:spcPct val="107000"/>
              </a:lnSpc>
            </a:pPr>
            <a:r>
              <a:rPr lang="ru-RU" sz="2000" b="1" i="1" dirty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2-й этап. Составление на основе полученных результатов ИОТ, </a:t>
            </a:r>
            <a:r>
              <a:rPr lang="ru-RU" sz="2000" b="1" i="1" dirty="0" err="1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т.е</a:t>
            </a:r>
            <a:r>
              <a:rPr lang="ru-RU" sz="2000" b="1" i="1" dirty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проектирование</a:t>
            </a:r>
            <a:r>
              <a:rPr lang="ru-RU" sz="2000" dirty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индивидуального образовательного маршрута.</a:t>
            </a:r>
            <a:endParaRPr lang="ru-RU" sz="2000" dirty="0">
              <a:solidFill>
                <a:srgbClr val="9900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16582" y="4102891"/>
            <a:ext cx="3772186" cy="405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4500" algn="just">
              <a:lnSpc>
                <a:spcPct val="107000"/>
              </a:lnSpc>
            </a:pPr>
            <a:r>
              <a:rPr lang="ru-RU" sz="2000" b="1" i="1" dirty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3-й этап. Реализация</a:t>
            </a:r>
            <a:r>
              <a:rPr lang="ru-RU" sz="2000" b="1" dirty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ИОТ.</a:t>
            </a:r>
            <a:endParaRPr lang="ru-RU" sz="2000" dirty="0">
              <a:solidFill>
                <a:srgbClr val="9900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37814" y="5052260"/>
            <a:ext cx="9464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4-й этап. Рефлексивный анализ эффективности ИОТ, т.е. оценка и самооценка</a:t>
            </a:r>
            <a:r>
              <a:rPr lang="ru-RU" sz="2000" b="1" dirty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3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4938" y="755176"/>
            <a:ext cx="9830250" cy="5550090"/>
          </a:xfrm>
        </p:spPr>
        <p:txBody>
          <a:bodyPr>
            <a:normAutofit/>
          </a:bodyPr>
          <a:lstStyle/>
          <a:p>
            <a:pPr indent="0" algn="just">
              <a:lnSpc>
                <a:spcPct val="107000"/>
              </a:lnSpc>
              <a:buNone/>
            </a:pPr>
            <a:r>
              <a:rPr lang="ru-RU" sz="3500" b="1" u="sng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Возможные риски</a:t>
            </a:r>
            <a:endParaRPr lang="ru-RU" sz="3500" b="1" u="sng" dirty="0">
              <a:solidFill>
                <a:srgbClr val="000099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 	</a:t>
            </a:r>
            <a:r>
              <a:rPr lang="ru-RU" sz="2400" b="1" dirty="0" smtClean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отсутствие внутренней мотивации педагогов для непрерывного профессионального образования;</a:t>
            </a:r>
          </a:p>
          <a:p>
            <a:pPr indent="0">
              <a:lnSpc>
                <a:spcPct val="107000"/>
              </a:lnSpc>
              <a:buNone/>
            </a:pPr>
            <a:endParaRPr lang="ru-RU" sz="2400" b="1" dirty="0" smtClean="0">
              <a:solidFill>
                <a:srgbClr val="9900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r>
              <a:rPr lang="ru-RU" sz="2400" b="1" dirty="0" smtClean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завышение </a:t>
            </a:r>
            <a:r>
              <a:rPr lang="ru-RU" sz="2400" b="1" dirty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самооценки ряда педагогов по поводу повышения профессиональной и методической компетентности и совершенствования образовательного процесса</a:t>
            </a:r>
            <a:r>
              <a:rPr lang="ru-RU" sz="2400" b="1" dirty="0" smtClean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0">
              <a:lnSpc>
                <a:spcPct val="107000"/>
              </a:lnSpc>
              <a:buNone/>
            </a:pPr>
            <a:endParaRPr lang="ru-RU" sz="2400" b="1" dirty="0">
              <a:solidFill>
                <a:srgbClr val="9900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r>
              <a:rPr lang="ru-RU" sz="2400" b="1" dirty="0" smtClean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отсутствие </a:t>
            </a:r>
            <a:r>
              <a:rPr lang="ru-RU" sz="2400" b="1" dirty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полноценной системы стимулирования педагогов, стремящихся к повышению качества образования.</a:t>
            </a:r>
            <a:endParaRPr lang="ru-RU" sz="2400" b="1" dirty="0">
              <a:solidFill>
                <a:srgbClr val="9900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8878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04800" y="198562"/>
            <a:ext cx="11887200" cy="200809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Областной сетевой проект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«Индивидуальная образовательная траектория – персональный путь развития профессионализма </a:t>
            </a:r>
            <a:r>
              <a:rPr lang="ru-RU" sz="3200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педагога»</a:t>
            </a:r>
            <a:endParaRPr lang="ru-RU" sz="32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C951DC0-4A05-4C86-A2E3-93C1009C3AB5}"/>
              </a:ext>
            </a:extLst>
          </p:cNvPr>
          <p:cNvPicPr/>
          <p:nvPr/>
        </p:nvPicPr>
        <p:blipFill rotWithShape="1">
          <a:blip r:embed="rId4"/>
          <a:srcRect l="5594" t="12244" r="53501" b="13299"/>
          <a:stretch/>
        </p:blipFill>
        <p:spPr bwMode="auto">
          <a:xfrm>
            <a:off x="400334" y="2206656"/>
            <a:ext cx="5675863" cy="40553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54029F0-FEEF-4825-9819-A678E2B470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93" t="23181" r="67130" b="3946"/>
          <a:stretch/>
        </p:blipFill>
        <p:spPr>
          <a:xfrm>
            <a:off x="8413284" y="1665026"/>
            <a:ext cx="3608731" cy="30799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0D1794A-7056-44EF-BC85-A5A467DD96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89" t="20366" r="58426" b="14893"/>
          <a:stretch/>
        </p:blipFill>
        <p:spPr>
          <a:xfrm>
            <a:off x="5980663" y="3673120"/>
            <a:ext cx="3821473" cy="290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8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0964" y="4606628"/>
            <a:ext cx="78029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Областной семинар </a:t>
            </a:r>
            <a:r>
              <a:rPr lang="ru-RU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– практикум </a:t>
            </a:r>
            <a:endParaRPr lang="ru-RU" sz="2400" b="1" dirty="0" smtClean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sz="24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Многомерная дидактическая технология, как средство управления качеством образования в начальной школе</a:t>
            </a:r>
            <a:r>
              <a:rPr lang="ru-RU" sz="24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2000" b="1" dirty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ГБОУ ДПО НИРО г. </a:t>
            </a:r>
            <a:r>
              <a:rPr lang="ru-RU" sz="2000" b="1" dirty="0" err="1" smtClean="0">
                <a:solidFill>
                  <a:srgbClr val="99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Н.Новгород</a:t>
            </a:r>
            <a:endParaRPr lang="ru-RU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5" t="14654" r="14084"/>
          <a:stretch/>
        </p:blipFill>
        <p:spPr>
          <a:xfrm>
            <a:off x="8796559" y="1607230"/>
            <a:ext cx="3189293" cy="2644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t="18482" r="2310" b="11155"/>
          <a:stretch/>
        </p:blipFill>
        <p:spPr>
          <a:xfrm>
            <a:off x="3558666" y="2285336"/>
            <a:ext cx="3048708" cy="1680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2" r="825" b="11288"/>
          <a:stretch/>
        </p:blipFill>
        <p:spPr>
          <a:xfrm>
            <a:off x="8049591" y="1841339"/>
            <a:ext cx="2930305" cy="1778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18482" r="1815" b="15116"/>
          <a:stretch/>
        </p:blipFill>
        <p:spPr>
          <a:xfrm>
            <a:off x="365217" y="1825053"/>
            <a:ext cx="2977231" cy="1617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807434" y="124923"/>
            <a:ext cx="1013789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Областной методологический семинар</a:t>
            </a:r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«Создание </a:t>
            </a:r>
            <a:r>
              <a:rPr lang="ru-RU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условий для повышения качества образования в начальной школе средствами </a:t>
            </a:r>
            <a:r>
              <a:rPr lang="ru-RU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квалитологического</a:t>
            </a:r>
            <a:r>
              <a:rPr lang="ru-RU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образования педагога в системе постдипломного образования» </a:t>
            </a: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ГБОУ ДПО </a:t>
            </a:r>
            <a:r>
              <a:rPr lang="ru-RU" sz="20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НИРО </a:t>
            </a: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sz="20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Н.Новгород</a:t>
            </a:r>
            <a:endParaRPr lang="ru-RU" sz="2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0"/>
              </a:spcAft>
              <a:tabLst>
                <a:tab pos="3724275" algn="l"/>
              </a:tabLst>
            </a:pP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88" y="4374910"/>
            <a:ext cx="4146304" cy="2332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306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0417" y="128134"/>
            <a:ext cx="8281583" cy="132556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Областной методологический семинар</a:t>
            </a:r>
            <a:r>
              <a:rPr lang="ru-RU" sz="2200" b="1" dirty="0">
                <a:solidFill>
                  <a:srgbClr val="99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ru-RU" sz="2200" b="1" dirty="0" smtClean="0">
                <a:solidFill>
                  <a:srgbClr val="99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br>
              <a:rPr lang="ru-RU" sz="2200" b="1" dirty="0" smtClean="0">
                <a:solidFill>
                  <a:srgbClr val="99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</a:br>
            <a:r>
              <a:rPr lang="ru-RU" sz="2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«</a:t>
            </a:r>
            <a:r>
              <a:rPr lang="ru-RU" sz="2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2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оценки качества образования: вариативные </a:t>
            </a:r>
            <a:r>
              <a:rPr lang="ru-RU" sz="2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модели</a:t>
            </a:r>
            <a:r>
              <a:rPr lang="ru-RU" sz="2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Дзержинск </a:t>
            </a:r>
            <a:r>
              <a:rPr lang="ru-RU" sz="2000" b="1" i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сш</a:t>
            </a:r>
            <a:r>
              <a:rPr lang="ru-RU" sz="20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№ 34</a:t>
            </a:r>
            <a:r>
              <a:rPr lang="ru-RU" sz="2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t="10429" r="429" b="15907"/>
          <a:stretch/>
        </p:blipFill>
        <p:spPr>
          <a:xfrm>
            <a:off x="169347" y="2223303"/>
            <a:ext cx="3612032" cy="2042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t="15842" r="-165" b="11287"/>
          <a:stretch/>
        </p:blipFill>
        <p:spPr>
          <a:xfrm>
            <a:off x="8051208" y="4131807"/>
            <a:ext cx="3902044" cy="2255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389" r="1815" b="10891"/>
          <a:stretch/>
        </p:blipFill>
        <p:spPr>
          <a:xfrm>
            <a:off x="3906425" y="4131807"/>
            <a:ext cx="3966519" cy="22639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" t="13334" r="4883" b="16039"/>
          <a:stretch/>
        </p:blipFill>
        <p:spPr>
          <a:xfrm>
            <a:off x="7876936" y="1523565"/>
            <a:ext cx="4167823" cy="24184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" r="2656" b="23089"/>
          <a:stretch/>
        </p:blipFill>
        <p:spPr>
          <a:xfrm>
            <a:off x="116129" y="252153"/>
            <a:ext cx="3665250" cy="1705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4" t="1732" r="9966" b="4392"/>
          <a:stretch/>
        </p:blipFill>
        <p:spPr>
          <a:xfrm rot="5021201">
            <a:off x="789179" y="4510114"/>
            <a:ext cx="2468644" cy="1788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3" t="20848" b="13192"/>
          <a:stretch/>
        </p:blipFill>
        <p:spPr>
          <a:xfrm>
            <a:off x="4461869" y="1957911"/>
            <a:ext cx="3030696" cy="1615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486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2886809" y="180856"/>
            <a:ext cx="3634200" cy="76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520"/>
              <a:buFont typeface="Times New Roman"/>
              <a:buNone/>
            </a:pPr>
            <a:r>
              <a:rPr lang="ru-RU" sz="3600" b="1" i="0" u="sng" strike="noStrike" cap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Актуальность</a:t>
            </a:r>
            <a:endParaRPr sz="3600" b="1" i="0" u="sng" strike="noStrike" cap="none" dirty="0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99" name="Google Shape;99;p14"/>
          <p:cNvGrpSpPr/>
          <p:nvPr/>
        </p:nvGrpSpPr>
        <p:grpSpPr>
          <a:xfrm>
            <a:off x="1850234" y="1158240"/>
            <a:ext cx="9941432" cy="3001399"/>
            <a:chOff x="4444675" y="173050"/>
            <a:chExt cx="11896205" cy="4761900"/>
          </a:xfrm>
        </p:grpSpPr>
        <p:sp>
          <p:nvSpPr>
            <p:cNvPr id="100" name="Google Shape;100;p14"/>
            <p:cNvSpPr/>
            <p:nvPr/>
          </p:nvSpPr>
          <p:spPr>
            <a:xfrm>
              <a:off x="8833700" y="173050"/>
              <a:ext cx="7507180" cy="1248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rgbClr val="002060"/>
                  </a:solidFill>
                </a:rPr>
                <a:t>Закон об образовании в РФ </a:t>
              </a:r>
              <a:r>
                <a:rPr lang="ru-RU" sz="2000" b="1" dirty="0" smtClean="0">
                  <a:solidFill>
                    <a:srgbClr val="002060"/>
                  </a:solidFill>
                </a:rPr>
                <a:t>№ 273-ФЗ </a:t>
              </a:r>
              <a:r>
                <a:rPr lang="ru-RU" sz="2000" b="1" dirty="0">
                  <a:solidFill>
                    <a:srgbClr val="002060"/>
                  </a:solidFill>
                </a:rPr>
                <a:t>от 29.12.2012</a:t>
              </a:r>
              <a:endParaRPr dirty="0"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8833700" y="1903600"/>
              <a:ext cx="7507180" cy="1074601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2000" b="1" dirty="0">
                  <a:solidFill>
                    <a:srgbClr val="002060"/>
                  </a:solidFill>
                </a:rPr>
                <a:t>ФГОС НОО</a:t>
              </a:r>
              <a:endParaRPr sz="2000" b="1" dirty="0">
                <a:solidFill>
                  <a:srgbClr val="002060"/>
                </a:solidFill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2000" b="1" dirty="0">
                  <a:solidFill>
                    <a:srgbClr val="002060"/>
                  </a:solidFill>
                </a:rPr>
                <a:t>Приказ </a:t>
              </a:r>
              <a:r>
                <a:rPr lang="ru-RU" sz="2000" b="1" dirty="0" err="1">
                  <a:solidFill>
                    <a:srgbClr val="002060"/>
                  </a:solidFill>
                </a:rPr>
                <a:t>Минобрнауки</a:t>
              </a:r>
              <a:r>
                <a:rPr lang="ru-RU" sz="2000" b="1" dirty="0">
                  <a:solidFill>
                    <a:srgbClr val="002060"/>
                  </a:solidFill>
                </a:rPr>
                <a:t> РФ </a:t>
              </a:r>
              <a:r>
                <a:rPr lang="ru-RU" sz="2000" b="1" dirty="0" smtClean="0">
                  <a:solidFill>
                    <a:srgbClr val="002060"/>
                  </a:solidFill>
                </a:rPr>
                <a:t>№ 373 </a:t>
              </a:r>
              <a:r>
                <a:rPr lang="ru-RU" sz="2000" b="1" dirty="0">
                  <a:solidFill>
                    <a:srgbClr val="002060"/>
                  </a:solidFill>
                </a:rPr>
                <a:t>от 06.10.2009</a:t>
              </a:r>
              <a:endParaRPr b="1" dirty="0"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8833700" y="3459851"/>
              <a:ext cx="7507180" cy="14750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rgbClr val="002060"/>
                  </a:solidFill>
                </a:rPr>
                <a:t>Профессиональный стандарт “Педагог”</a:t>
              </a:r>
              <a:endParaRPr sz="2000" b="1" dirty="0">
                <a:solidFill>
                  <a:srgbClr val="002060"/>
                </a:solidFill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rgbClr val="002060"/>
                  </a:solidFill>
                </a:rPr>
                <a:t>Приказ Минтруда РФ </a:t>
              </a:r>
              <a:r>
                <a:rPr lang="ru-RU" sz="2000" b="1" dirty="0" smtClean="0">
                  <a:solidFill>
                    <a:srgbClr val="002060"/>
                  </a:solidFill>
                </a:rPr>
                <a:t>№ 544н </a:t>
              </a:r>
              <a:r>
                <a:rPr lang="ru-RU" sz="2000" b="1" dirty="0">
                  <a:solidFill>
                    <a:srgbClr val="002060"/>
                  </a:solidFill>
                </a:rPr>
                <a:t>от 18.10.2013 </a:t>
              </a:r>
              <a:endParaRPr b="1" dirty="0"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4444675" y="1150322"/>
              <a:ext cx="3492300" cy="1827881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000" b="1" dirty="0">
                  <a:solidFill>
                    <a:srgbClr val="8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Социальный заказ</a:t>
              </a:r>
              <a:endParaRPr sz="3000" b="1" dirty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766202" y="4374034"/>
            <a:ext cx="1125747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buClr>
                <a:prstClr val="black"/>
              </a:buClr>
              <a:buSzPts val="1100"/>
            </a:pPr>
            <a:r>
              <a:rPr lang="ru-RU" sz="2000" b="1" u="sng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Статья 48 Федерального Закона № 273                                                                 </a:t>
            </a:r>
          </a:p>
          <a:p>
            <a:pPr lvl="0" algn="ctr">
              <a:lnSpc>
                <a:spcPct val="115000"/>
              </a:lnSpc>
              <a:buClr>
                <a:prstClr val="black"/>
              </a:buClr>
              <a:buSzPts val="1100"/>
            </a:pPr>
            <a:r>
              <a:rPr lang="ru-RU" sz="2000" b="1" u="sng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«Об образовании в Российской Федерации»</a:t>
            </a:r>
            <a:r>
              <a:rPr lang="ru-RU" sz="2000" b="1" u="sng" dirty="0">
                <a:solidFill>
                  <a:srgbClr val="980000"/>
                </a:solidFill>
              </a:rPr>
              <a:t> </a:t>
            </a:r>
          </a:p>
          <a:p>
            <a:pPr lvl="0" algn="just">
              <a:lnSpc>
                <a:spcPct val="115000"/>
              </a:lnSpc>
            </a:pPr>
            <a:r>
              <a:rPr lang="ru-RU" sz="20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«Педагогические работники обязаны осуществлять свою деятельность на высоком профессиональном уровне, обязаны применять педагогически обоснованные и обеспечивающие высокое качество образования формы, методы обучения и воспитания, систематически повышать свой профессиональный уровень» (П. 1,5,7).</a:t>
            </a:r>
            <a:endParaRPr lang="ru-RU" sz="2000" b="1" dirty="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2534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665027" y="72428"/>
            <a:ext cx="10338130" cy="1592599"/>
          </a:xfrm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Областной </a:t>
            </a:r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практико-ориентированный семинар</a:t>
            </a:r>
            <a:r>
              <a:rPr lang="ru-RU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«Профессиональные компетенции и инновационные технологии в деятельности педагога начальной </a:t>
            </a:r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школы»</a:t>
            </a:r>
            <a:endParaRPr lang="ru-RU" sz="24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935405-C33A-4A75-A27C-C45FB7ABB59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0" t="23375" r="14698" b="3648"/>
          <a:stretch/>
        </p:blipFill>
        <p:spPr bwMode="auto">
          <a:xfrm>
            <a:off x="6183453" y="4174458"/>
            <a:ext cx="2986248" cy="2241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8" t="25346" r="29084" b="8911"/>
          <a:stretch/>
        </p:blipFill>
        <p:spPr>
          <a:xfrm>
            <a:off x="2654658" y="4901753"/>
            <a:ext cx="3005751" cy="2147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DA485BB-03F8-4069-BAB5-987126654D0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3"/>
          <a:stretch/>
        </p:blipFill>
        <p:spPr>
          <a:xfrm>
            <a:off x="249869" y="1799377"/>
            <a:ext cx="2579031" cy="3141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6599B61-55FB-4BD4-AFB6-0ABF56ECBE3D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0" t="2334" r="7732" b="3000"/>
          <a:stretch/>
        </p:blipFill>
        <p:spPr>
          <a:xfrm>
            <a:off x="9488589" y="2156345"/>
            <a:ext cx="2514568" cy="3265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629F6DB-7564-403C-9CD8-F04CC619477A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1" r="11289"/>
          <a:stretch/>
        </p:blipFill>
        <p:spPr bwMode="auto">
          <a:xfrm>
            <a:off x="3052253" y="2156345"/>
            <a:ext cx="3321251" cy="2017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1897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187687" y="219352"/>
            <a:ext cx="7815470" cy="2855152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Педагогическая мастерская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Профессиональное саморазвитие педагога начальной школы в условиях эффективного взаимодействия субъектов образовательных отношений»</a:t>
            </a:r>
          </a:p>
        </p:txBody>
      </p:sp>
      <p:pic>
        <p:nvPicPr>
          <p:cNvPr id="8" name="Picture 1" descr="I:\ajnj\DSC04154.JPG">
            <a:extLst>
              <a:ext uri="{FF2B5EF4-FFF2-40B4-BE49-F238E27FC236}">
                <a16:creationId xmlns:a16="http://schemas.microsoft.com/office/drawing/2014/main" xmlns="" id="{982E6E1B-4606-42D1-A9FE-79331CA9A3A5}"/>
              </a:ext>
            </a:extLst>
          </p:cNvPr>
          <p:cNvPicPr/>
          <p:nvPr/>
        </p:nvPicPr>
        <p:blipFill>
          <a:blip r:embed="rId3" cstate="print"/>
          <a:srcRect r="21964"/>
          <a:stretch>
            <a:fillRect/>
          </a:stretch>
        </p:blipFill>
        <p:spPr bwMode="auto">
          <a:xfrm>
            <a:off x="18834" y="188937"/>
            <a:ext cx="2977438" cy="23741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4" t="-1" r="11075" b="2252"/>
          <a:stretch/>
        </p:blipFill>
        <p:spPr>
          <a:xfrm>
            <a:off x="6668791" y="2161152"/>
            <a:ext cx="2853262" cy="2412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155948" y="541782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kern="1200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Тренинги на развитие коммуникативных умений</a:t>
            </a:r>
            <a:endParaRPr lang="ru-RU" dirty="0"/>
          </a:p>
        </p:txBody>
      </p:sp>
      <p:pic>
        <p:nvPicPr>
          <p:cNvPr id="10" name="Picture 3" descr="I:\ajnj\DSC04157.JPG">
            <a:extLst>
              <a:ext uri="{FF2B5EF4-FFF2-40B4-BE49-F238E27FC236}">
                <a16:creationId xmlns:a16="http://schemas.microsoft.com/office/drawing/2014/main" xmlns="" id="{754EAC99-2ABD-44D4-9EA8-CFEC26F0FE8C}"/>
              </a:ext>
            </a:extLst>
          </p:cNvPr>
          <p:cNvPicPr/>
          <p:nvPr/>
        </p:nvPicPr>
        <p:blipFill rotWithShape="1">
          <a:blip r:embed="rId6" cstate="print"/>
          <a:srcRect l="-897" r="9446"/>
          <a:stretch/>
        </p:blipFill>
        <p:spPr bwMode="auto">
          <a:xfrm>
            <a:off x="6376842" y="4675990"/>
            <a:ext cx="3816908" cy="2050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1A3109C-35F5-4176-A3D7-8C14CDE7253D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3" t="22235" r="14858"/>
          <a:stretch/>
        </p:blipFill>
        <p:spPr bwMode="auto">
          <a:xfrm>
            <a:off x="1890803" y="2248051"/>
            <a:ext cx="3486415" cy="223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275" y="2563106"/>
            <a:ext cx="2124882" cy="2833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05835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460310" y="6004283"/>
            <a:ext cx="10608667" cy="833143"/>
          </a:xfrm>
        </p:spPr>
        <p:txBody>
          <a:bodyPr>
            <a:noAutofit/>
          </a:bodyPr>
          <a:lstStyle/>
          <a:p>
            <a:r>
              <a:rPr lang="ru-RU" sz="2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живет до тех пор, пока учится; </a:t>
            </a:r>
            <a:r>
              <a:rPr lang="ru-RU" sz="22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он перестает учиться, в нем умирает учитель</a:t>
            </a:r>
            <a:r>
              <a:rPr lang="ru-RU" sz="22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</a:t>
            </a:r>
            <a:r>
              <a:rPr lang="ru-RU" sz="2200" b="1" i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К.Д</a:t>
            </a:r>
            <a:r>
              <a:rPr lang="ru-RU" sz="2200" b="1" i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Ушинский</a:t>
            </a:r>
            <a:r>
              <a:rPr lang="ru-RU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7523A76-88D9-4F5C-8A0A-381A36E9D96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876" y="3139810"/>
            <a:ext cx="2916347" cy="2067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445323D-6549-41CB-B82B-F381E94E113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167" y="4374811"/>
            <a:ext cx="2910742" cy="1492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66BA192-017B-4CED-BD0A-AA52FCDD361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9"/>
          <a:stretch/>
        </p:blipFill>
        <p:spPr bwMode="auto">
          <a:xfrm>
            <a:off x="5875154" y="2650108"/>
            <a:ext cx="2728491" cy="1528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Заголовок 6"/>
          <p:cNvSpPr txBox="1">
            <a:spLocks/>
          </p:cNvSpPr>
          <p:nvPr/>
        </p:nvSpPr>
        <p:spPr>
          <a:xfrm>
            <a:off x="1146411" y="754928"/>
            <a:ext cx="8858125" cy="6247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Инновационная деятельность как ресурс</a:t>
            </a:r>
            <a:r>
              <a:rPr kumimoji="0" lang="ru-RU" sz="2800" b="1" i="0" u="none" strike="noStrike" kern="1200" cap="none" spc="0" normalizeH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развития 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профессионализма педагога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 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t="16501" r="22997" b="21056"/>
          <a:stretch/>
        </p:blipFill>
        <p:spPr>
          <a:xfrm>
            <a:off x="7187085" y="754928"/>
            <a:ext cx="2481564" cy="1767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537" y="219939"/>
            <a:ext cx="2103700" cy="23193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 t="4693"/>
          <a:stretch/>
        </p:blipFill>
        <p:spPr>
          <a:xfrm>
            <a:off x="268707" y="1006557"/>
            <a:ext cx="2979233" cy="225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9347" y="1323744"/>
            <a:ext cx="2956789" cy="2217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A6B9266-1F01-4381-B004-85C07EF9B02B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" t="7127"/>
          <a:stretch/>
        </p:blipFill>
        <p:spPr bwMode="auto">
          <a:xfrm>
            <a:off x="336003" y="3679938"/>
            <a:ext cx="3624632" cy="1902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6763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6"/>
          <p:cNvSpPr txBox="1"/>
          <p:nvPr/>
        </p:nvSpPr>
        <p:spPr>
          <a:xfrm>
            <a:off x="534725" y="133700"/>
            <a:ext cx="10515600" cy="8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>
                <a:solidFill>
                  <a:srgbClr val="E46C0A"/>
                </a:solidFill>
              </a:rPr>
              <a:t> </a:t>
            </a:r>
            <a:r>
              <a:rPr lang="ru-RU" sz="3600" b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ИОТ - ПУТЬ к УСПЕХУ</a:t>
            </a:r>
            <a:endParaRPr sz="36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2" name="Google Shape;222;p26" descr="use_your_job_as_a_ladder_to_climb_up_to_your_dream_jo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7025" y="1334275"/>
            <a:ext cx="5462324" cy="3768449"/>
          </a:xfrm>
          <a:prstGeom prst="rect">
            <a:avLst/>
          </a:prstGeom>
          <a:noFill/>
          <a:ln>
            <a:noFill/>
          </a:ln>
          <a:effectLst>
            <a:softEdge rad="1143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743" y="586395"/>
            <a:ext cx="2494032" cy="1870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2152650" y="1416002"/>
            <a:ext cx="7886700" cy="831850"/>
          </a:xfrm>
        </p:spPr>
        <p:txBody>
          <a:bodyPr/>
          <a:lstStyle/>
          <a:p>
            <a:pPr eaLnBrk="1" hangingPunct="1"/>
            <a:r>
              <a:rPr lang="ru-RU" sz="3200" b="1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Диагностика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9936" y="2925170"/>
            <a:ext cx="8915400" cy="377762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Bef>
                <a:spcPts val="850"/>
              </a:spcBef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990033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Анкета «Оценка потребностей в развитии и саморазвитии»</a:t>
            </a:r>
            <a:endParaRPr lang="ru-RU" sz="2000" b="1" dirty="0">
              <a:solidFill>
                <a:srgbClr val="99003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275"/>
              </a:spcBef>
            </a:pPr>
            <a:r>
              <a:rPr lang="ru-RU" sz="2000" b="1" dirty="0">
                <a:solidFill>
                  <a:srgbClr val="99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Анкета оценки профессиональной деятельности учителя</a:t>
            </a:r>
            <a:endParaRPr lang="ru-RU" sz="2000" b="1" dirty="0">
              <a:solidFill>
                <a:srgbClr val="99003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275"/>
              </a:spcBef>
            </a:pPr>
            <a:r>
              <a:rPr lang="ru-RU" sz="2000" b="1" dirty="0">
                <a:solidFill>
                  <a:srgbClr val="99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Анкета «Компетенции работника»</a:t>
            </a:r>
            <a:endParaRPr lang="ru-RU" sz="2000" b="1" dirty="0">
              <a:solidFill>
                <a:srgbClr val="99003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</a:pPr>
            <a:r>
              <a:rPr lang="ru-RU" sz="2000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Анкета «Ценности </a:t>
            </a:r>
            <a:r>
              <a:rPr lang="ru-RU" sz="20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 (М.И. Лукьянова)</a:t>
            </a:r>
            <a:endParaRPr lang="ru-RU" sz="2000" b="1" dirty="0">
              <a:solidFill>
                <a:srgbClr val="990033"/>
              </a:solidFill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15000"/>
              </a:lnSpc>
            </a:pPr>
            <a:r>
              <a:rPr lang="ru-RU" sz="2000" b="1" dirty="0">
                <a:solidFill>
                  <a:srgbClr val="990033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Способность учителя к саморазвитию и самообразованию (вопросник Т.И. </a:t>
            </a:r>
            <a:r>
              <a:rPr lang="ru-RU" sz="2000" b="1" dirty="0" err="1">
                <a:solidFill>
                  <a:srgbClr val="990033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Шамовой</a:t>
            </a:r>
            <a:r>
              <a:rPr lang="ru-RU" sz="2000" b="1" dirty="0">
                <a:solidFill>
                  <a:srgbClr val="990033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ru-RU" sz="2000" b="1" dirty="0" smtClean="0">
              <a:solidFill>
                <a:srgbClr val="990033"/>
              </a:solidFill>
            </a:endParaRP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7422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79388" algn="ctr">
              <a:lnSpc>
                <a:spcPct val="107000"/>
              </a:lnSpc>
              <a:spcAft>
                <a:spcPts val="600"/>
              </a:spcAft>
            </a:pPr>
            <a:r>
              <a:rPr lang="ru-RU" sz="2800" b="1" dirty="0">
                <a:solidFill>
                  <a:srgbClr val="A50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Общие показатели уровня</a:t>
            </a:r>
            <a:br>
              <a:rPr lang="ru-RU" sz="2800" b="1" dirty="0">
                <a:solidFill>
                  <a:srgbClr val="A50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A50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профессиональной </a:t>
            </a:r>
            <a:r>
              <a:rPr lang="ru-RU" sz="2800" b="1" dirty="0">
                <a:solidFill>
                  <a:srgbClr val="A50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компетентности </a:t>
            </a:r>
            <a:r>
              <a:rPr lang="ru-RU" sz="2800" b="1" dirty="0" smtClean="0">
                <a:solidFill>
                  <a:srgbClr val="A50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 %)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3491" name="Объект 1"/>
          <p:cNvGraphicFramePr>
            <a:graphicFrameLocks noGrp="1" noChangeAspect="1"/>
          </p:cNvGraphicFramePr>
          <p:nvPr>
            <p:ph idx="1"/>
          </p:nvPr>
        </p:nvGraphicFramePr>
        <p:xfrm>
          <a:off x="2171700" y="1354139"/>
          <a:ext cx="7988300" cy="445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Диаграмма" r:id="rId3" imgW="7992549" imgH="4456562" progId="Excel.Chart.8">
                  <p:embed/>
                </p:oleObj>
              </mc:Choice>
              <mc:Fallback>
                <p:oleObj name="Диаграмма" r:id="rId3" imgW="7992549" imgH="4456562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1700" y="1354139"/>
                        <a:ext cx="7988300" cy="4452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2" name="Прямоугольник 4"/>
          <p:cNvSpPr>
            <a:spLocks noChangeArrowheads="1"/>
          </p:cNvSpPr>
          <p:nvPr/>
        </p:nvSpPr>
        <p:spPr bwMode="auto">
          <a:xfrm>
            <a:off x="2152651" y="5535614"/>
            <a:ext cx="79216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М-ЦК - мотивационно-ценностный компонент</a:t>
            </a:r>
            <a:endParaRPr lang="ru-RU" sz="1400" i="1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КК - когнитивный компонент</a:t>
            </a:r>
            <a:endParaRPr lang="ru-RU" sz="1400" i="1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 - технологический компонент</a:t>
            </a:r>
            <a:endParaRPr lang="ru-RU" sz="1400" i="1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Пр-ЛК - профессионально-личностный компонент</a:t>
            </a:r>
            <a:endParaRPr lang="ru-RU" sz="1400" i="1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263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58780"/>
          </a:xfrm>
        </p:spPr>
        <p:txBody>
          <a:bodyPr/>
          <a:lstStyle/>
          <a:p>
            <a:pPr eaLnBrk="1" hangingPunct="1"/>
            <a:r>
              <a:rPr lang="ru-RU" sz="2800" b="1" dirty="0">
                <a:solidFill>
                  <a:srgbClr val="A50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Когнитивный </a:t>
            </a:r>
            <a:r>
              <a:rPr lang="ru-RU" sz="2800" b="1" dirty="0" smtClean="0">
                <a:solidFill>
                  <a:srgbClr val="A50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компонент</a:t>
            </a:r>
            <a:endParaRPr lang="ru-RU" dirty="0" smtClean="0"/>
          </a:p>
        </p:txBody>
      </p:sp>
      <p:sp>
        <p:nvSpPr>
          <p:cNvPr id="64515" name="Rectangle 5"/>
          <p:cNvSpPr>
            <a:spLocks noChangeArrowheads="1"/>
          </p:cNvSpPr>
          <p:nvPr/>
        </p:nvSpPr>
        <p:spPr bwMode="auto">
          <a:xfrm>
            <a:off x="2711451" y="2675265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ru-RU"/>
          </a:p>
        </p:txBody>
      </p:sp>
      <p:graphicFrame>
        <p:nvGraphicFramePr>
          <p:cNvPr id="64516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199760"/>
              </p:ext>
            </p:extLst>
          </p:nvPr>
        </p:nvGraphicFramePr>
        <p:xfrm>
          <a:off x="2660651" y="2047164"/>
          <a:ext cx="8189319" cy="324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Диаграмма" r:id="rId3" imgW="6047756" imgH="2633700" progId="Excel.Chart.8">
                  <p:embed/>
                </p:oleObj>
              </mc:Choice>
              <mc:Fallback>
                <p:oleObj name="Диаграмма" r:id="rId3" imgW="6047756" imgH="26337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0651" y="2047164"/>
                        <a:ext cx="8189319" cy="32423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7" name="Rectangle 6"/>
          <p:cNvSpPr>
            <a:spLocks noChangeArrowheads="1"/>
          </p:cNvSpPr>
          <p:nvPr/>
        </p:nvSpPr>
        <p:spPr bwMode="auto">
          <a:xfrm>
            <a:off x="2711451" y="54279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3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>
            <a:spLocks noGrp="1"/>
          </p:cNvSpPr>
          <p:nvPr>
            <p:ph type="title"/>
          </p:nvPr>
        </p:nvSpPr>
        <p:spPr>
          <a:xfrm>
            <a:off x="1603200" y="460975"/>
            <a:ext cx="8985600" cy="5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520"/>
              <a:buFont typeface="Times New Roman"/>
              <a:buNone/>
            </a:pPr>
            <a:r>
              <a:rPr lang="ru-RU" sz="3600" b="1" u="sng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История появления термина ИОТ</a:t>
            </a:r>
            <a:r>
              <a:rPr lang="ru-RU" sz="2520" b="1" i="0" u="sng" strike="noStrike" cap="none" dirty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520" b="1" i="0" u="sng" strike="noStrike" cap="none" dirty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520" b="1" i="0" u="sng" strike="noStrike" cap="none" dirty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520" b="1" i="0" u="sng" strike="noStrike" cap="none" dirty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790" b="1" i="0" u="none" strike="noStrike" cap="none" dirty="0">
              <a:solidFill>
                <a:srgbClr val="8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5" name="Google Shape;12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225" y="750325"/>
            <a:ext cx="1423142" cy="165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663" y="4527488"/>
            <a:ext cx="1580225" cy="165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014" y="2491552"/>
            <a:ext cx="2350612" cy="4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2669" y="6290193"/>
            <a:ext cx="2350638" cy="44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2587650" y="883178"/>
            <a:ext cx="9518400" cy="17448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b="1" dirty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Термин «индивидуальная траектория развития» (ИТР</a:t>
            </a:r>
            <a:r>
              <a:rPr lang="ru-RU" sz="1800" b="1" dirty="0" smtClean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введен </a:t>
            </a:r>
            <a:r>
              <a:rPr lang="ru-RU" sz="1800" b="1" dirty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И. С. </a:t>
            </a:r>
            <a:r>
              <a:rPr lang="ru-RU" sz="1800" b="1" dirty="0" err="1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Якиманской</a:t>
            </a:r>
            <a:r>
              <a:rPr lang="ru-RU" sz="1800" b="1" dirty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которая считает, что ИТР строится на двух разных направлениях: приспособляемости (адаптивности) к требованиям и креативности, «позволяющей ему искать и находить выход из ситуации, преодолевать её, строить себе новую с опорой на имеющиеся в индивидуальном опыте знания, способы, действия».  </a:t>
            </a:r>
            <a:r>
              <a:rPr lang="ru-RU" sz="2000" b="1" dirty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</p:txBody>
      </p:sp>
      <p:pic>
        <p:nvPicPr>
          <p:cNvPr id="130" name="Google Shape;13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33155" y="2651913"/>
            <a:ext cx="1644195" cy="174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6"/>
          <p:cNvSpPr/>
          <p:nvPr/>
        </p:nvSpPr>
        <p:spPr>
          <a:xfrm>
            <a:off x="9504975" y="4313688"/>
            <a:ext cx="2540100" cy="4413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b="1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А.В. Хуторской</a:t>
            </a:r>
            <a:endParaRPr/>
          </a:p>
        </p:txBody>
      </p:sp>
      <p:sp>
        <p:nvSpPr>
          <p:cNvPr id="132" name="Google Shape;132;p16"/>
          <p:cNvSpPr/>
          <p:nvPr/>
        </p:nvSpPr>
        <p:spPr>
          <a:xfrm>
            <a:off x="573500" y="3064975"/>
            <a:ext cx="9132000" cy="11166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А. В. Хуторской, автор технологии эвристического обучения , считает, что «индивидуальная образовательная траектория- это персональный путь реализации личностного потенциала каждого педагога в образовании»</a:t>
            </a:r>
            <a:endParaRPr sz="1800" b="1" dirty="0">
              <a:solidFill>
                <a:srgbClr val="8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2058950" y="4887101"/>
            <a:ext cx="9518400" cy="1592181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Н.Н. </a:t>
            </a:r>
            <a:r>
              <a:rPr lang="ru-RU" sz="1800" b="1" dirty="0" err="1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Суртаева</a:t>
            </a:r>
            <a:r>
              <a:rPr lang="ru-RU" sz="1800" b="1" dirty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рассматривает проектирование ИОТ, как деятельность по определению мотивов и целей субъекта при развитии им профессиональной компетентности в различных вопросах, конкретизации содержания этой траектории, осуществлению диагностического отслеживания результатов, рефлексии его профессионально‐образовательного роста.</a:t>
            </a:r>
            <a:endParaRPr sz="11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/>
          <p:nvPr/>
        </p:nvSpPr>
        <p:spPr>
          <a:xfrm>
            <a:off x="1050877" y="3225650"/>
            <a:ext cx="10399547" cy="3038671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u="sng" dirty="0" smtClean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Индивидуальная образовательная траектория, индивидуальный </a:t>
            </a:r>
            <a:r>
              <a:rPr lang="ru-RU" sz="2200" b="1" u="sng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образовательный маршрут педагога</a:t>
            </a:r>
            <a:r>
              <a:rPr lang="ru-RU" sz="2200" b="1" dirty="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представляет собой целенаправленно проектируемую дифференцированную образовательную программу, обеспечивающую педагогу позиции субъекта выбора, разработки и реализации личной программы развития профессиональной компетентности при осуществлении научно-методического сопровождения его профессионального развития.</a:t>
            </a:r>
            <a:endParaRPr sz="2200" b="1" dirty="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15486" y="692279"/>
            <a:ext cx="90439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990033"/>
                </a:solidFill>
                <a:latin typeface="Corsiva"/>
                <a:ea typeface="Corsiva"/>
                <a:cs typeface="Corsiva"/>
                <a:sym typeface="Corsiva"/>
              </a:rPr>
              <a:t>Учителю необходимо владеть навыками проектирования собственного развития, использование которых приведет к целенаправленному выбору модели и содержания собственного повышения квалификации, выстраиванию </a:t>
            </a:r>
            <a:r>
              <a:rPr lang="ru-RU" sz="2400" b="1" i="1" dirty="0">
                <a:solidFill>
                  <a:srgbClr val="990033"/>
                </a:solidFill>
                <a:latin typeface="Corsiva"/>
                <a:ea typeface="Corsiva"/>
                <a:cs typeface="Corsiva"/>
                <a:sym typeface="Corsiva"/>
              </a:rPr>
              <a:t>индивидуальной  образовательной  траектории</a:t>
            </a:r>
            <a:endParaRPr lang="ru-RU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8"/>
          <p:cNvSpPr txBox="1">
            <a:spLocks noGrp="1"/>
          </p:cNvSpPr>
          <p:nvPr>
            <p:ph type="title"/>
          </p:nvPr>
        </p:nvSpPr>
        <p:spPr>
          <a:xfrm>
            <a:off x="1442775" y="487700"/>
            <a:ext cx="8985600" cy="5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520"/>
              <a:buFont typeface="Times New Roman"/>
              <a:buNone/>
            </a:pPr>
            <a:r>
              <a:rPr lang="ru-RU" sz="3600" b="1" u="sng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Определение ИОТ</a:t>
            </a:r>
            <a:r>
              <a:rPr lang="ru-RU" sz="2520" b="1" i="0" u="sng" strike="noStrike" cap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520" b="1" i="0" u="sng" strike="noStrike" cap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520" b="1" i="0" u="sng" strike="noStrike" cap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520" b="1" i="0" u="sng" strike="noStrike" cap="none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790" b="1" i="0" u="none" strike="noStrike" cap="none" dirty="0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p18"/>
          <p:cNvSpPr/>
          <p:nvPr/>
        </p:nvSpPr>
        <p:spPr>
          <a:xfrm>
            <a:off x="1109575" y="789600"/>
            <a:ext cx="10534200" cy="16434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2400" b="1" u="sng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ИОТ</a:t>
            </a:r>
            <a:r>
              <a:rPr lang="ru-RU" sz="2400" b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это проявление стиля  профессиональной  деятельности каждого  педагога, зависящее от его мотивации, обучаемости и осуществляемое в сотрудничестве с  педагогическими работниками образовательной организации.</a:t>
            </a:r>
            <a:endParaRPr sz="2400" b="1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p18"/>
          <p:cNvSpPr/>
          <p:nvPr/>
        </p:nvSpPr>
        <p:spPr>
          <a:xfrm>
            <a:off x="168925" y="2569350"/>
            <a:ext cx="11020500" cy="17193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2400" b="1" u="sng" dirty="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С</a:t>
            </a:r>
            <a:r>
              <a:rPr lang="ru-RU" sz="2400" b="1" u="sng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ущностью ИОТ</a:t>
            </a:r>
            <a:r>
              <a:rPr lang="ru-RU" sz="2400" b="1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является осознанный и ответственный выбор субъектом целевой ориентации реализации своего </a:t>
            </a:r>
            <a:r>
              <a:rPr lang="ru-RU" sz="2400" b="1" dirty="0" smtClean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профессионально-образовательного </a:t>
            </a:r>
            <a:r>
              <a:rPr lang="ru-RU" sz="2400" b="1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потенциала в соответствии со сложившимися ценностями, установками и смыслами жизнедеятельности.</a:t>
            </a:r>
            <a:endParaRPr sz="2400" b="1" dirty="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" name="Google Shape;150;p18"/>
          <p:cNvSpPr/>
          <p:nvPr/>
        </p:nvSpPr>
        <p:spPr>
          <a:xfrm>
            <a:off x="1109575" y="4524750"/>
            <a:ext cx="10619700" cy="16434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780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 u="sng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ИОТ</a:t>
            </a:r>
            <a:r>
              <a:rPr lang="ru-RU" sz="2400" b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обеспечивает расширение возможностей образовательного пространства, выбор наиболее эффективных и удобных для учителей способов непрерывного образования, роста профессиональной компетентности</a:t>
            </a:r>
            <a:endParaRPr sz="2400" b="1" u="sng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8757" y="284066"/>
            <a:ext cx="11337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6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Инновационная площадка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0B330BB-597C-4A32-BD35-3BEEDE327C36}"/>
              </a:ext>
            </a:extLst>
          </p:cNvPr>
          <p:cNvSpPr/>
          <p:nvPr/>
        </p:nvSpPr>
        <p:spPr>
          <a:xfrm>
            <a:off x="245659" y="1232328"/>
            <a:ext cx="118189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Индивидуальная </a:t>
            </a:r>
            <a:r>
              <a:rPr lang="ru-RU" sz="28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образовательная траектория – персональный путь развития профессионализма педагога начальной </a:t>
            </a:r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школы</a:t>
            </a:r>
          </a:p>
          <a:p>
            <a:pPr algn="ctr" eaLnBrk="0" hangingPunct="0"/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2018-2022 </a:t>
            </a:r>
            <a:r>
              <a:rPr lang="ru-RU" sz="2400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24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55140" y="3353423"/>
            <a:ext cx="56911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lvl="0"/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 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индивидуальной образовательной траектории </a:t>
            </a:r>
            <a:endParaRPr lang="ru-RU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начальной школы,  </a:t>
            </a:r>
            <a:endParaRPr lang="ru-RU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персональный </a:t>
            </a: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путь</a:t>
            </a:r>
          </a:p>
          <a:p>
            <a:pPr lvl="0"/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развития</a:t>
            </a:r>
            <a:endParaRPr lang="ru-RU" sz="28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1" t="22416" r="16176"/>
          <a:stretch/>
        </p:blipFill>
        <p:spPr>
          <a:xfrm>
            <a:off x="245659" y="2534070"/>
            <a:ext cx="3239790" cy="2158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D7425F6-27AC-4D85-B7D2-2BDF9A1627E9}"/>
              </a:ext>
            </a:extLst>
          </p:cNvPr>
          <p:cNvPicPr/>
          <p:nvPr/>
        </p:nvPicPr>
        <p:blipFill rotWithShape="1">
          <a:blip r:embed="rId4"/>
          <a:srcRect l="57822" t="37383"/>
          <a:stretch/>
        </p:blipFill>
        <p:spPr bwMode="auto">
          <a:xfrm>
            <a:off x="2534294" y="4111785"/>
            <a:ext cx="3254577" cy="2604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373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252</TotalTime>
  <Words>814</Words>
  <Application>Microsoft Office PowerPoint</Application>
  <PresentationFormat>Широкоэкранный</PresentationFormat>
  <Paragraphs>137</Paragraphs>
  <Slides>23</Slides>
  <Notes>15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5" baseType="lpstr">
      <vt:lpstr>Times New Roman</vt:lpstr>
      <vt:lpstr>Arial</vt:lpstr>
      <vt:lpstr>Wingdings</vt:lpstr>
      <vt:lpstr>Arial Black</vt:lpstr>
      <vt:lpstr>SimSun</vt:lpstr>
      <vt:lpstr>Century Gothic</vt:lpstr>
      <vt:lpstr>Calibri</vt:lpstr>
      <vt:lpstr>Corsiva</vt:lpstr>
      <vt:lpstr>Wingdings 3</vt:lpstr>
      <vt:lpstr>Aharoni</vt:lpstr>
      <vt:lpstr>Легкий дым</vt:lpstr>
      <vt:lpstr>Диаграмма Microsoft Excel</vt:lpstr>
      <vt:lpstr>Презентация PowerPoint</vt:lpstr>
      <vt:lpstr>Актуальность</vt:lpstr>
      <vt:lpstr>Диагностика</vt:lpstr>
      <vt:lpstr>Общие показатели уровня профессиональной компетентности (в %) </vt:lpstr>
      <vt:lpstr>Когнитивный компонент</vt:lpstr>
      <vt:lpstr>История появления термина ИОТ  </vt:lpstr>
      <vt:lpstr>Презентация PowerPoint</vt:lpstr>
      <vt:lpstr>Определение ИОТ  </vt:lpstr>
      <vt:lpstr>Презентация PowerPoint</vt:lpstr>
      <vt:lpstr>                 Ожидаемые результаты</vt:lpstr>
      <vt:lpstr>Презентация PowerPoint</vt:lpstr>
      <vt:lpstr>Презентация PowerPoint</vt:lpstr>
      <vt:lpstr>Презентация PowerPoint</vt:lpstr>
      <vt:lpstr>Организационный контекст ИОТ</vt:lpstr>
      <vt:lpstr>Алгоритм разработки ИОТ педагога</vt:lpstr>
      <vt:lpstr>Презентация PowerPoint</vt:lpstr>
      <vt:lpstr>Областной сетевой проект «Индивидуальная образовательная траектория – персональный путь развития профессионализма педагога»</vt:lpstr>
      <vt:lpstr>Презентация PowerPoint</vt:lpstr>
      <vt:lpstr>Областной методологический семинар   «Система оценки качества образования: вариативные модели»   г. Дзержинск сш № 34 </vt:lpstr>
      <vt:lpstr>  Областной практико-ориентированный семинар «Профессиональные компетенции и инновационные технологии в деятельности педагога начальной школы»</vt:lpstr>
      <vt:lpstr>Педагогическая мастерская «Профессиональное саморазвитие педагога начальной школы в условиях эффективного взаимодействия субъектов образовательных отношений»</vt:lpstr>
      <vt:lpstr>«Учитель живет до тех пор, пока учится;  как только он перестает учиться, в нем умирает учитель»           К.Д. Ушинский   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Irina</cp:lastModifiedBy>
  <cp:revision>21</cp:revision>
  <dcterms:modified xsi:type="dcterms:W3CDTF">2019-05-12T00:29:08Z</dcterms:modified>
</cp:coreProperties>
</file>