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32" r:id="rId3"/>
    <p:sldMasterId id="2147483846" r:id="rId4"/>
    <p:sldMasterId id="2147483892" r:id="rId5"/>
    <p:sldMasterId id="2147483916" r:id="rId6"/>
    <p:sldMasterId id="2147483928" r:id="rId7"/>
    <p:sldMasterId id="2147483940" r:id="rId8"/>
    <p:sldMasterId id="2147483952" r:id="rId9"/>
    <p:sldMasterId id="2147483964" r:id="rId10"/>
  </p:sldMasterIdLst>
  <p:notesMasterIdLst>
    <p:notesMasterId r:id="rId57"/>
  </p:notesMasterIdLst>
  <p:sldIdLst>
    <p:sldId id="522" r:id="rId11"/>
    <p:sldId id="572" r:id="rId12"/>
    <p:sldId id="573" r:id="rId13"/>
    <p:sldId id="574" r:id="rId14"/>
    <p:sldId id="575" r:id="rId15"/>
    <p:sldId id="576" r:id="rId16"/>
    <p:sldId id="577" r:id="rId17"/>
    <p:sldId id="579" r:id="rId18"/>
    <p:sldId id="523" r:id="rId19"/>
    <p:sldId id="524" r:id="rId20"/>
    <p:sldId id="525" r:id="rId21"/>
    <p:sldId id="450" r:id="rId22"/>
    <p:sldId id="558" r:id="rId23"/>
    <p:sldId id="560" r:id="rId24"/>
    <p:sldId id="426" r:id="rId25"/>
    <p:sldId id="561" r:id="rId26"/>
    <p:sldId id="534" r:id="rId27"/>
    <p:sldId id="535" r:id="rId28"/>
    <p:sldId id="536" r:id="rId29"/>
    <p:sldId id="537" r:id="rId30"/>
    <p:sldId id="552" r:id="rId31"/>
    <p:sldId id="553" r:id="rId32"/>
    <p:sldId id="554" r:id="rId33"/>
    <p:sldId id="526" r:id="rId34"/>
    <p:sldId id="564" r:id="rId35"/>
    <p:sldId id="543" r:id="rId36"/>
    <p:sldId id="540" r:id="rId37"/>
    <p:sldId id="565" r:id="rId38"/>
    <p:sldId id="563" r:id="rId39"/>
    <p:sldId id="541" r:id="rId40"/>
    <p:sldId id="566" r:id="rId41"/>
    <p:sldId id="557" r:id="rId42"/>
    <p:sldId id="555" r:id="rId43"/>
    <p:sldId id="567" r:id="rId44"/>
    <p:sldId id="545" r:id="rId45"/>
    <p:sldId id="568" r:id="rId46"/>
    <p:sldId id="546" r:id="rId47"/>
    <p:sldId id="562" r:id="rId48"/>
    <p:sldId id="549" r:id="rId49"/>
    <p:sldId id="569" r:id="rId50"/>
    <p:sldId id="548" r:id="rId51"/>
    <p:sldId id="551" r:id="rId52"/>
    <p:sldId id="570" r:id="rId53"/>
    <p:sldId id="550" r:id="rId54"/>
    <p:sldId id="417" r:id="rId55"/>
    <p:sldId id="311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AA54AF7-A9FD-43C9-A528-1FFA13F17999}">
          <p14:sldIdLst>
            <p14:sldId id="522"/>
            <p14:sldId id="572"/>
            <p14:sldId id="573"/>
            <p14:sldId id="574"/>
            <p14:sldId id="575"/>
            <p14:sldId id="576"/>
            <p14:sldId id="577"/>
            <p14:sldId id="579"/>
            <p14:sldId id="523"/>
            <p14:sldId id="524"/>
            <p14:sldId id="525"/>
            <p14:sldId id="450"/>
            <p14:sldId id="558"/>
            <p14:sldId id="560"/>
            <p14:sldId id="426"/>
            <p14:sldId id="561"/>
            <p14:sldId id="534"/>
            <p14:sldId id="535"/>
            <p14:sldId id="536"/>
            <p14:sldId id="537"/>
            <p14:sldId id="552"/>
            <p14:sldId id="553"/>
            <p14:sldId id="554"/>
            <p14:sldId id="526"/>
            <p14:sldId id="564"/>
            <p14:sldId id="543"/>
            <p14:sldId id="540"/>
            <p14:sldId id="565"/>
            <p14:sldId id="563"/>
            <p14:sldId id="541"/>
            <p14:sldId id="566"/>
            <p14:sldId id="557"/>
            <p14:sldId id="555"/>
            <p14:sldId id="567"/>
            <p14:sldId id="545"/>
            <p14:sldId id="568"/>
            <p14:sldId id="546"/>
            <p14:sldId id="562"/>
            <p14:sldId id="549"/>
            <p14:sldId id="569"/>
            <p14:sldId id="548"/>
            <p14:sldId id="551"/>
            <p14:sldId id="570"/>
            <p14:sldId id="550"/>
            <p14:sldId id="417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E5CC"/>
    <a:srgbClr val="66FF66"/>
    <a:srgbClr val="DEEEFF"/>
    <a:srgbClr val="FFCC66"/>
    <a:srgbClr val="66CCFF"/>
    <a:srgbClr val="FFFF99"/>
    <a:srgbClr val="FFD9D9"/>
    <a:srgbClr val="9999FF"/>
    <a:srgbClr val="E0F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4" autoAdjust="0"/>
    <p:restoredTop sz="95069" autoAdjust="0"/>
  </p:normalViewPr>
  <p:slideViewPr>
    <p:cSldViewPr snapToGrid="0">
      <p:cViewPr varScale="1">
        <p:scale>
          <a:sx n="112" d="100"/>
          <a:sy n="112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CF10B-F6C6-404A-A6C4-52BE09641707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8BA79-5E93-4E0E-81CE-BD1FC4B43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94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03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69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69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69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69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69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69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264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69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69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54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56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562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43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81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81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41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039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412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44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42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492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41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41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41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C86-41E9-408A-8215-FE9E07E789F4}" type="datetime1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апроапроапро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94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4BAB-93D7-45C6-8393-9D7D44661BAF}" type="datetime1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апроапроапро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204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7321182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8569201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166985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6448191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88703-F7E6-4B30-85A7-19EB9AEC9C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98568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kern="0" smtClean="0">
                <a:solidFill>
                  <a:sysClr val="windowText" lastClr="000000"/>
                </a:solidFill>
                <a:latin typeface="Helvetica"/>
                <a:cs typeface="Helvetica"/>
                <a:sym typeface="Helvetica"/>
              </a:rPr>
              <a:pPr/>
              <a:t>17.11.2016</a:t>
            </a:fld>
            <a:endParaRPr lang="ru-RU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54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2794-9450-4DC1-817F-FC58DD8EBD23}" type="datetime1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апроапроапро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2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C86-41E9-408A-8215-FE9E07E789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71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1732-C332-4642-9F24-449CA285EE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2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7FDF-C452-495C-89FD-1CCBB881E4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5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AD71-03E3-4746-9FB4-AAF333DFE0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1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8D43-2E58-43CA-B0D2-CEB41AC99F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45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CF83-136E-406A-9EC0-5B4D6006BC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31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475-5BBF-4039-8D28-1D8A774C2E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4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DB3-CD75-4367-A2E7-3638150E41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56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1732-C332-4642-9F24-449CA285EE85}" type="datetime1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апроапроапро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483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1243013" y="1774825"/>
            <a:ext cx="2619375" cy="162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53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4BAB-93D7-45C6-8393-9D7D44661B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8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2794-9450-4DC1-817F-FC58DD8EBD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4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C86-41E9-408A-8215-FE9E07E789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1732-C332-4642-9F24-449CA285EE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6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7FDF-C452-495C-89FD-1CCBB881E4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02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AD71-03E3-4746-9FB4-AAF333DFE0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9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8D43-2E58-43CA-B0D2-CEB41AC99F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37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CF83-136E-406A-9EC0-5B4D6006BC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475-5BBF-4039-8D28-1D8A774C2E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0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7FDF-C452-495C-89FD-1CCBB881E424}" type="datetime1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апроапроапро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695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DB3-CD75-4367-A2E7-3638150E41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8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1243013" y="1774825"/>
            <a:ext cx="2619375" cy="162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4BAB-93D7-45C6-8393-9D7D44661B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2794-9450-4DC1-817F-FC58DD8EBD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55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C86-41E9-408A-8215-FE9E07E789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67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1732-C332-4642-9F24-449CA285EE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7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7FDF-C452-495C-89FD-1CCBB881E4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6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AD71-03E3-4746-9FB4-AAF333DFE0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5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8D43-2E58-43CA-B0D2-CEB41AC99F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6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CF83-136E-406A-9EC0-5B4D6006BC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3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AD71-03E3-4746-9FB4-AAF333DFE003}" type="datetime1">
              <a:rPr lang="ru-RU" smtClean="0"/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апроапроапро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9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475-5BBF-4039-8D28-1D8A774C2E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96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DB3-CD75-4367-A2E7-3638150E41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79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1243013" y="1774825"/>
            <a:ext cx="2619375" cy="162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258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4BAB-93D7-45C6-8393-9D7D44661B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6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2794-9450-4DC1-817F-FC58DD8EBD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15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C86-41E9-408A-8215-FE9E07E789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6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1732-C332-4642-9F24-449CA285EE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17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7FDF-C452-495C-89FD-1CCBB881E4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0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AD71-03E3-4746-9FB4-AAF333DFE0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3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8D43-2E58-43CA-B0D2-CEB41AC99F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09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8D43-2E58-43CA-B0D2-CEB41AC99F7E}" type="datetime1">
              <a:rPr lang="ru-RU" smtClean="0"/>
              <a:t>17.11.2016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апроапроапро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34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CF83-136E-406A-9EC0-5B4D6006BC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1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475-5BBF-4039-8D28-1D8A774C2E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32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DB3-CD75-4367-A2E7-3638150E41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0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1243013" y="1774825"/>
            <a:ext cx="2619375" cy="162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0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4BAB-93D7-45C6-8393-9D7D44661B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82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2794-9450-4DC1-817F-FC58DD8EBD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34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C86-41E9-408A-8215-FE9E07E789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1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1732-C332-4642-9F24-449CA285EE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5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7FDF-C452-495C-89FD-1CCBB881E4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3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AD71-03E3-4746-9FB4-AAF333DFE0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07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CF83-136E-406A-9EC0-5B4D6006BC6B}" type="datetime1">
              <a:rPr lang="ru-RU" smtClean="0"/>
              <a:t>17.11.2016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апроапроапро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690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8D43-2E58-43CA-B0D2-CEB41AC99F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866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CF83-136E-406A-9EC0-5B4D6006BC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53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475-5BBF-4039-8D28-1D8A774C2E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4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DB3-CD75-4367-A2E7-3638150E41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3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1243013" y="1774825"/>
            <a:ext cx="2619375" cy="162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22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4BAB-93D7-45C6-8393-9D7D44661B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4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2794-9450-4DC1-817F-FC58DD8EBD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88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C86-41E9-408A-8215-FE9E07E789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7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1732-C332-4642-9F24-449CA285EE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9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7FDF-C452-495C-89FD-1CCBB881E4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80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475-5BBF-4039-8D28-1D8A774C2E13}" type="datetime1">
              <a:rPr lang="ru-RU" smtClean="0"/>
              <a:t>17.11.2016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апроапроапро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2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AD71-03E3-4746-9FB4-AAF333DFE0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9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8D43-2E58-43CA-B0D2-CEB41AC99F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48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CF83-136E-406A-9EC0-5B4D6006BC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1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475-5BBF-4039-8D28-1D8A774C2E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64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DB3-CD75-4367-A2E7-3638150E41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6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1243013" y="1774825"/>
            <a:ext cx="2619375" cy="162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523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4BAB-93D7-45C6-8393-9D7D44661B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59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2794-9450-4DC1-817F-FC58DD8EBD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51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C86-41E9-408A-8215-FE9E07E789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1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1732-C332-4642-9F24-449CA285EE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DB3-CD75-4367-A2E7-3638150E41F6}" type="datetime1">
              <a:rPr lang="ru-RU" smtClean="0"/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апроапроапро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85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7FDF-C452-495C-89FD-1CCBB881E4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6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AD71-03E3-4746-9FB4-AAF333DFE0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18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8D43-2E58-43CA-B0D2-CEB41AC99F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5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CF83-136E-406A-9EC0-5B4D6006BC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34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475-5BBF-4039-8D28-1D8A774C2E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3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DB3-CD75-4367-A2E7-3638150E41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1243013" y="1774825"/>
            <a:ext cx="2619375" cy="162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10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4BAB-93D7-45C6-8393-9D7D44661B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49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2794-9450-4DC1-817F-FC58DD8EBD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9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C86-41E9-408A-8215-FE9E07E789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48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2F53-A7FA-454F-A904-E532CC6B4E9D}" type="datetime1">
              <a:rPr lang="ru-RU" smtClean="0"/>
              <a:t>17.11.2016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апроапроапро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1243013" y="1774825"/>
            <a:ext cx="2619375" cy="162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76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1732-C332-4642-9F24-449CA285EE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32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7FDF-C452-495C-89FD-1CCBB881E4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AD71-03E3-4746-9FB4-AAF333DFE0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8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8D43-2E58-43CA-B0D2-CEB41AC99F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69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CF83-136E-406A-9EC0-5B4D6006BC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09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475-5BBF-4039-8D28-1D8A774C2E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1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DB3-CD75-4367-A2E7-3638150E41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25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1243013" y="1774825"/>
            <a:ext cx="2619375" cy="162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576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4BAB-93D7-45C6-8393-9D7D44661B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9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2794-9450-4DC1-817F-FC58DD8EBD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0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2F53-A7FA-454F-A904-E532CC6B4E9D}" type="datetime1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апроапроапро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2AC12-C308-43B7-972A-D8CD17AF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08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47451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235200" indent="-4064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924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496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6068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640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2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0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6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5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9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8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2F53-A7FA-454F-A904-E532CC6B4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апроапроапро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2AC12-C308-43B7-972A-D8CD17AF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8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7.png"/><Relationship Id="rId18" Type="http://schemas.openxmlformats.org/officeDocument/2006/relationships/image" Target="../media/image33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6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4.png"/><Relationship Id="rId11" Type="http://schemas.openxmlformats.org/officeDocument/2006/relationships/image" Target="../media/image35.png"/><Relationship Id="rId5" Type="http://schemas.openxmlformats.org/officeDocument/2006/relationships/image" Target="../media/image23.png"/><Relationship Id="rId15" Type="http://schemas.openxmlformats.org/officeDocument/2006/relationships/image" Target="../media/image30.png"/><Relationship Id="rId10" Type="http://schemas.openxmlformats.org/officeDocument/2006/relationships/image" Target="../media/image28.png"/><Relationship Id="rId4" Type="http://schemas.openxmlformats.org/officeDocument/2006/relationships/image" Target="../media/image34.png"/><Relationship Id="rId9" Type="http://schemas.openxmlformats.org/officeDocument/2006/relationships/image" Target="../media/image27.png"/><Relationship Id="rId1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1.pn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goo.gl/3K56nK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s://twitter.com/school2100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school2100" TargetMode="External"/><Relationship Id="rId11" Type="http://schemas.openxmlformats.org/officeDocument/2006/relationships/hyperlink" Target="http://app.school2100.com/" TargetMode="External"/><Relationship Id="rId5" Type="http://schemas.openxmlformats.org/officeDocument/2006/relationships/hyperlink" Target="http://vk.com/school2100" TargetMode="External"/><Relationship Id="rId10" Type="http://schemas.openxmlformats.org/officeDocument/2006/relationships/hyperlink" Target="http://world.school2100.com/" TargetMode="External"/><Relationship Id="rId4" Type="http://schemas.openxmlformats.org/officeDocument/2006/relationships/image" Target="../media/image69.png"/><Relationship Id="rId9" Type="http://schemas.openxmlformats.org/officeDocument/2006/relationships/hyperlink" Target="http://school2100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55959"/>
            <a:ext cx="9144000" cy="22616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3200" b="1" kern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ООП «Детский сад 2100» и формирование первичных представлений дошкольников об окружающем мире. Тематический подход к содержанию образования дошкольников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" t="29142" b="30897"/>
          <a:stretch/>
        </p:blipFill>
        <p:spPr>
          <a:xfrm>
            <a:off x="27992" y="9331"/>
            <a:ext cx="1240970" cy="522005"/>
          </a:xfrm>
          <a:prstGeom prst="rect">
            <a:avLst/>
          </a:prstGeom>
        </p:spPr>
      </p:pic>
      <p:pic>
        <p:nvPicPr>
          <p:cNvPr id="7" name="Picture 2" descr="http://www.belnovosti.ru/files/nnews/titles/tema_18_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0758" y="3789934"/>
            <a:ext cx="3454537" cy="193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nastol.com.ua/large/201105/25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0" y="3273876"/>
            <a:ext cx="5103093" cy="346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2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 </a:t>
            </a:r>
            <a:r>
              <a:rPr lang="ru-RU" b="1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организовать дидактическую  игру в соответствии с этапами деятельности?</a:t>
            </a:r>
            <a:endParaRPr lang="ru-RU" b="1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051720" y="1210856"/>
            <a:ext cx="4968551" cy="64807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Мотивационная игра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600" dirty="0" smtClean="0">
                <a:solidFill>
                  <a:srgbClr val="C9031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(играем по знакомым правилам)</a:t>
            </a:r>
            <a:endParaRPr lang="ru-RU" altLang="ru-RU" sz="1600" dirty="0">
              <a:solidFill>
                <a:srgbClr val="FF33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2051720" y="2074952"/>
            <a:ext cx="6192688" cy="6477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Затруднение </a:t>
            </a:r>
            <a:r>
              <a:rPr lang="ru-RU" altLang="ru-RU" sz="1600" dirty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игровой ситуации </a:t>
            </a:r>
            <a:endParaRPr lang="ru-RU" altLang="ru-RU" sz="1600" dirty="0" smtClean="0">
              <a:solidFill>
                <a:srgbClr val="1F497D">
                  <a:lumMod val="50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ru-RU" sz="1600" dirty="0" smtClean="0">
                <a:solidFill>
                  <a:srgbClr val="C9031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(осознаем, что мы что-то ещё не знаем/не умеем)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2051720" y="2939048"/>
            <a:ext cx="6480720" cy="7920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Открытие </a:t>
            </a:r>
            <a:r>
              <a:rPr lang="ru-RU" altLang="ru-RU" sz="1600" dirty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нового </a:t>
            </a: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знания (</a:t>
            </a:r>
            <a:r>
              <a:rPr lang="ru-RU" altLang="ru-RU" sz="1600" i="1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первичного представления</a:t>
            </a: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 </a:t>
            </a:r>
            <a:r>
              <a:rPr lang="ru-RU" altLang="ru-RU" sz="1600" dirty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или </a:t>
            </a: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умения (</a:t>
            </a:r>
            <a:r>
              <a:rPr lang="ru-RU" altLang="ru-RU" sz="1600" i="1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способа действия</a:t>
            </a: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dirty="0" smtClean="0">
                <a:solidFill>
                  <a:srgbClr val="C9031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(проговариваем новые правила игры)</a:t>
            </a:r>
            <a:endParaRPr lang="ru-RU" altLang="ru-RU" sz="20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2051720" y="3947160"/>
            <a:ext cx="5976664" cy="576064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Воспроизведение нового в типовой ситуации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C9031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(играем по новым правилам)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2051720" y="4739247"/>
            <a:ext cx="6336704" cy="503709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Подведение итога и развивающие задания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C9031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(чему научились)</a:t>
            </a:r>
            <a:endParaRPr lang="ru-RU" altLang="ru-RU" sz="1600" dirty="0">
              <a:solidFill>
                <a:srgbClr val="C9031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2051720" y="5315312"/>
            <a:ext cx="6336704" cy="576064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Рефлексия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dirty="0" smtClean="0">
                <a:solidFill>
                  <a:srgbClr val="C9031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(проговариваем, какие эмоции испытали)</a:t>
            </a:r>
            <a:endParaRPr lang="ru-RU" sz="1600" dirty="0" smtClean="0">
              <a:solidFill>
                <a:srgbClr val="0070C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2699792" y="1869660"/>
            <a:ext cx="360362" cy="288925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99FF99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>
            <a:off x="2699792" y="2693306"/>
            <a:ext cx="360362" cy="288925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99FF99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2716632" y="3681367"/>
            <a:ext cx="360362" cy="288925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99FF99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>
            <a:off x="2716632" y="4378761"/>
            <a:ext cx="360362" cy="288925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99FF99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>
            <a:off x="2699792" y="5137215"/>
            <a:ext cx="360362" cy="287338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99FF99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568" y="562784"/>
            <a:ext cx="7848872" cy="576064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Алгоритм </a:t>
            </a:r>
            <a:r>
              <a:rPr lang="ru-RU" sz="2800" b="1" dirty="0" smtClean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проведения</a:t>
            </a:r>
            <a:r>
              <a:rPr lang="ru-RU" sz="28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дидактической </a:t>
            </a:r>
            <a:r>
              <a:rPr lang="ru-RU" sz="2800" b="1" dirty="0" smtClean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игры</a:t>
            </a:r>
            <a:endParaRPr lang="ru-RU" sz="2800" b="1" dirty="0">
              <a:solidFill>
                <a:srgbClr val="C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2051720" y="6035045"/>
            <a:ext cx="6336704" cy="864443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Выход на самостоятельную деятельность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dirty="0" smtClean="0">
                <a:solidFill>
                  <a:srgbClr val="C9031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(проговариваем, как можно организовать игру самостоятельно и что для этого есть в группе)</a:t>
            </a:r>
            <a:endParaRPr lang="ru-RU" sz="1600" dirty="0" smtClean="0">
              <a:solidFill>
                <a:srgbClr val="0070C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2687251" y="5803022"/>
            <a:ext cx="360362" cy="287338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99FF99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1282864"/>
            <a:ext cx="1835696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Мотивационный этап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512" y="2146960"/>
            <a:ext cx="172819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Ориентировочный этап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 rot="16200000">
            <a:off x="35496" y="3803144"/>
            <a:ext cx="2160240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Исполнительский этап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9512" y="5387320"/>
            <a:ext cx="172819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Рефлексивный этап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9512" y="6251416"/>
            <a:ext cx="172819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Перспективный этап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835696" y="1498888"/>
            <a:ext cx="216024" cy="0"/>
          </a:xfrm>
          <a:prstGeom prst="straightConnector1">
            <a:avLst/>
          </a:prstGeom>
          <a:ln w="38100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907704" y="2362984"/>
            <a:ext cx="216024" cy="0"/>
          </a:xfrm>
          <a:prstGeom prst="straightConnector1">
            <a:avLst/>
          </a:prstGeom>
          <a:ln w="38100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331640" y="3299088"/>
            <a:ext cx="720080" cy="0"/>
          </a:xfrm>
          <a:prstGeom prst="straightConnector1">
            <a:avLst/>
          </a:prstGeom>
          <a:ln w="38100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331640" y="4235192"/>
            <a:ext cx="720080" cy="0"/>
          </a:xfrm>
          <a:prstGeom prst="straightConnector1">
            <a:avLst/>
          </a:prstGeom>
          <a:ln w="38100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331640" y="4883264"/>
            <a:ext cx="720080" cy="0"/>
          </a:xfrm>
          <a:prstGeom prst="straightConnector1">
            <a:avLst/>
          </a:prstGeom>
          <a:ln w="38100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915932" y="5603344"/>
            <a:ext cx="216024" cy="0"/>
          </a:xfrm>
          <a:prstGeom prst="straightConnector1">
            <a:avLst/>
          </a:prstGeom>
          <a:ln w="38100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904728" y="6431984"/>
            <a:ext cx="216024" cy="0"/>
          </a:xfrm>
          <a:prstGeom prst="straightConnector1">
            <a:avLst/>
          </a:prstGeom>
          <a:ln w="38100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5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 </a:t>
            </a:r>
            <a:r>
              <a:rPr lang="ru-RU" b="1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организовать дидактическую  игру в соответствии с этапами деятельности?</a:t>
            </a:r>
            <a:endParaRPr lang="ru-RU" b="1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051720" y="1210856"/>
            <a:ext cx="4968551" cy="64807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Мотивационная игра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600" dirty="0" smtClean="0">
                <a:solidFill>
                  <a:srgbClr val="C9031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(играем по знакомым правилам)</a:t>
            </a:r>
            <a:endParaRPr lang="ru-RU" altLang="ru-RU" sz="1600" dirty="0">
              <a:solidFill>
                <a:srgbClr val="FF33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2051720" y="2074952"/>
            <a:ext cx="6192688" cy="6477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Затруднение </a:t>
            </a:r>
            <a:r>
              <a:rPr lang="ru-RU" altLang="ru-RU" sz="1600" dirty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игровой ситуации </a:t>
            </a:r>
            <a:endParaRPr lang="ru-RU" altLang="ru-RU" sz="1600" dirty="0" smtClean="0">
              <a:solidFill>
                <a:srgbClr val="1F497D">
                  <a:lumMod val="50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ru-RU" sz="1600" dirty="0" smtClean="0">
                <a:solidFill>
                  <a:srgbClr val="C9031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(осознаем, что мы что-то ещё не знаем/не умеем)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2051720" y="2939048"/>
            <a:ext cx="6480720" cy="7920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Открытие </a:t>
            </a:r>
            <a:r>
              <a:rPr lang="ru-RU" altLang="ru-RU" sz="1600" dirty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нового </a:t>
            </a: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знания (</a:t>
            </a:r>
            <a:r>
              <a:rPr lang="ru-RU" altLang="ru-RU" sz="1600" i="1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первичного представления</a:t>
            </a: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 </a:t>
            </a:r>
            <a:r>
              <a:rPr lang="ru-RU" altLang="ru-RU" sz="1600" dirty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или </a:t>
            </a: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умения (</a:t>
            </a:r>
            <a:r>
              <a:rPr lang="ru-RU" altLang="ru-RU" sz="1600" i="1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способа действия</a:t>
            </a: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dirty="0" smtClean="0">
                <a:solidFill>
                  <a:srgbClr val="C9031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(проговариваем новые правила игры)</a:t>
            </a:r>
            <a:endParaRPr lang="ru-RU" altLang="ru-RU" sz="20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2051720" y="3947160"/>
            <a:ext cx="5976664" cy="576064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Воспроизведение нового в типовой ситуации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C9031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(играем по новым правилам)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2051720" y="4739247"/>
            <a:ext cx="6336704" cy="503709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Подведение итога и развивающие задания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C9031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(чему научились)</a:t>
            </a:r>
            <a:endParaRPr lang="ru-RU" altLang="ru-RU" sz="1600" dirty="0">
              <a:solidFill>
                <a:srgbClr val="C9031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2051720" y="5315312"/>
            <a:ext cx="6336704" cy="576064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Рефлексия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dirty="0" smtClean="0">
                <a:solidFill>
                  <a:srgbClr val="C9031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(проговариваем, какие эмоции испытали)</a:t>
            </a:r>
            <a:endParaRPr lang="ru-RU" sz="1600" dirty="0" smtClean="0">
              <a:solidFill>
                <a:srgbClr val="0070C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2699792" y="1869660"/>
            <a:ext cx="360362" cy="288925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99FF99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>
            <a:off x="2699792" y="2693306"/>
            <a:ext cx="360362" cy="288925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99FF99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2716632" y="3681367"/>
            <a:ext cx="360362" cy="288925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99FF99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>
            <a:off x="2716632" y="4378761"/>
            <a:ext cx="360362" cy="288925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99FF99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>
            <a:off x="2699792" y="5137215"/>
            <a:ext cx="360362" cy="287338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99FF99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568" y="562784"/>
            <a:ext cx="7848872" cy="576064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Алгоритм </a:t>
            </a:r>
            <a:r>
              <a:rPr lang="ru-RU" sz="2800" b="1" dirty="0" smtClean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проведения</a:t>
            </a:r>
            <a:r>
              <a:rPr lang="ru-RU" sz="28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дидактической </a:t>
            </a:r>
            <a:r>
              <a:rPr lang="ru-RU" sz="2800" b="1" dirty="0" smtClean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игры</a:t>
            </a:r>
            <a:endParaRPr lang="ru-RU" sz="2800" b="1" dirty="0">
              <a:solidFill>
                <a:srgbClr val="C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2051720" y="6035045"/>
            <a:ext cx="6336704" cy="864443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Выход на самостоятельную деятельность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dirty="0" smtClean="0">
                <a:solidFill>
                  <a:srgbClr val="C9031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(проговариваем, как можно организовать игру самостоятельно и что для этого есть в группе)</a:t>
            </a:r>
            <a:endParaRPr lang="ru-RU" sz="1600" dirty="0" smtClean="0">
              <a:solidFill>
                <a:srgbClr val="0070C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2687251" y="5803022"/>
            <a:ext cx="360362" cy="287338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99FF99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1282864"/>
            <a:ext cx="1835696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Мотивационный этап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512" y="2146960"/>
            <a:ext cx="172819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Ориентировочный этап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 rot="16200000">
            <a:off x="35496" y="3803144"/>
            <a:ext cx="2160240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Исполнительский этап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9512" y="5387320"/>
            <a:ext cx="172819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Рефлексивный этап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9512" y="6251416"/>
            <a:ext cx="172819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Перспективный этап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835696" y="1498888"/>
            <a:ext cx="216024" cy="0"/>
          </a:xfrm>
          <a:prstGeom prst="straightConnector1">
            <a:avLst/>
          </a:prstGeom>
          <a:ln w="38100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907704" y="2362984"/>
            <a:ext cx="216024" cy="0"/>
          </a:xfrm>
          <a:prstGeom prst="straightConnector1">
            <a:avLst/>
          </a:prstGeom>
          <a:ln w="38100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331640" y="3299088"/>
            <a:ext cx="720080" cy="0"/>
          </a:xfrm>
          <a:prstGeom prst="straightConnector1">
            <a:avLst/>
          </a:prstGeom>
          <a:ln w="38100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331640" y="4235192"/>
            <a:ext cx="720080" cy="0"/>
          </a:xfrm>
          <a:prstGeom prst="straightConnector1">
            <a:avLst/>
          </a:prstGeom>
          <a:ln w="38100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331640" y="4883264"/>
            <a:ext cx="720080" cy="0"/>
          </a:xfrm>
          <a:prstGeom prst="straightConnector1">
            <a:avLst/>
          </a:prstGeom>
          <a:ln w="38100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915932" y="5603344"/>
            <a:ext cx="216024" cy="0"/>
          </a:xfrm>
          <a:prstGeom prst="straightConnector1">
            <a:avLst/>
          </a:prstGeom>
          <a:ln w="38100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904728" y="6431984"/>
            <a:ext cx="216024" cy="0"/>
          </a:xfrm>
          <a:prstGeom prst="straightConnector1">
            <a:avLst/>
          </a:prstGeom>
          <a:ln w="38100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3524" y="5020680"/>
            <a:ext cx="8876753" cy="1815882"/>
          </a:xfrm>
          <a:prstGeom prst="rect">
            <a:avLst/>
          </a:prstGeom>
          <a:solidFill>
            <a:srgbClr val="FFE5CC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Проблемная технология позволяет организовать дидактическую игру в соответствии с этапами деятельности и обеспечить знакомство и усвоение первичных представлений.   </a:t>
            </a:r>
            <a:endParaRPr lang="ru-RU" sz="28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6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 - игровая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85000" lnSpcReduction="20000"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Алгоритм </a:t>
            </a:r>
            <a:r>
              <a:rPr lang="ru-RU" sz="2800" b="1" dirty="0">
                <a:solidFill>
                  <a:srgbClr val="C00000"/>
                </a:solidFill>
              </a:rPr>
              <a:t>проектирования игровой деятельности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в форме дидактической игры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929" y="1267970"/>
            <a:ext cx="9144000" cy="5545406"/>
          </a:xfrm>
          <a:prstGeom prst="roundRect">
            <a:avLst/>
          </a:prstGeom>
          <a:solidFill>
            <a:srgbClr val="CCECFF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1) исходя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из темы (дня, недели, месяца и др.), выбирает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новые первичные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представления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которые необходимо ввести в рамках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данной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ОД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качестве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нового,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затрудняющего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игру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элемента;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0" algn="just" fontAlgn="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2) формулирует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цель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НОД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(чему хочет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научить детей);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0" algn="just" fontAlgn="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3) подбирает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первичные представления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которые могут быть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актуализированы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в данной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НОД;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0" algn="just" fontAlgn="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4) выбирает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знакомую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дидактическую игру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 основе ИМЕЮЩИХСЯ у детей первичных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представлений;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 fontAlgn="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5) прогнозирует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какую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цель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могут поставить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(во что захотят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поиграть);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 fontAlgn="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6) формулирует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задачи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(шаги по достижению цели) для каждого этапа деятельности, соотносит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задачи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соответствующими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направлениями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развития;</a:t>
            </a:r>
          </a:p>
          <a:p>
            <a:pPr algn="just" fontAlgn="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7) продумывает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действия детей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 каждом  этапе деятельности;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 fontAlgn="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8) подбирает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игровую ситуацию, мотивирующую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 данной дидактической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игре;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 fontAlgn="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9) продумывает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вопросы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для подведения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итогов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 fontAlgn="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10) выбирает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задание на закрепление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новых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первичных представлений;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 fontAlgn="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11) формулирует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вопросы для рефлексии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97689" y="6363848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107" y="511629"/>
            <a:ext cx="7886700" cy="188322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 утреннем сборе я покажу фото своей внучки Кати и спрошу: 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Какое время года изображено на фото Кати? По дорожке какого цвета она должна пойти? С помощью рисунков на дорожках объясни, что можно увидеть в это время года?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300" y="2477838"/>
            <a:ext cx="6477000" cy="378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3371" y="6335485"/>
            <a:ext cx="7165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Дети угадывают осень и называют самые очевидные признаки. </a:t>
            </a:r>
            <a:endParaRPr lang="ru-RU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Утренний сбор – мотивация к знакомству с темой</a:t>
            </a:r>
          </a:p>
        </p:txBody>
      </p:sp>
    </p:spTree>
    <p:extLst>
      <p:ext uri="{BB962C8B-B14F-4D97-AF65-F5344CB8AC3E}">
        <p14:creationId xmlns:p14="http://schemas.microsoft.com/office/powerpoint/2010/main" val="815731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игровая. Тема – «Осень»</a:t>
            </a:r>
            <a:endParaRPr lang="ru-RU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Тема «Осень».  Дидактическая игра «Выставка рисунка» служит для введения представления </a:t>
            </a:r>
            <a:r>
              <a:rPr lang="ru-RU" sz="2400" b="1" dirty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4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  осени.</a:t>
            </a:r>
            <a:endParaRPr lang="ru-RU" sz="24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284" y="5660572"/>
            <a:ext cx="8301131" cy="116699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Дети решили сделать выставку осенних рисунков. Но рисунков много и возникает затруднение: не все рисунки годятся для осенней выставки; рисунки осени очень разные, ведь есть ранняя и поздняя осень. </a:t>
            </a:r>
            <a:endParaRPr lang="ru-RU" sz="20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1459032"/>
            <a:ext cx="1346819" cy="98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067" y="2747925"/>
            <a:ext cx="1401727" cy="95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1369" y="3568612"/>
            <a:ext cx="1505857" cy="99062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3860" y="4357894"/>
            <a:ext cx="1385695" cy="94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284" y="4128109"/>
            <a:ext cx="1374198" cy="97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5772" y="2230547"/>
            <a:ext cx="1212850" cy="942181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Картинки по запросу золотая осень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288" y="4128109"/>
            <a:ext cx="1581194" cy="118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521" y="3040467"/>
            <a:ext cx="1439034" cy="108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1369" y="1713312"/>
            <a:ext cx="1608873" cy="125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4704" y="1559569"/>
            <a:ext cx="1186289" cy="128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482" y="1656510"/>
            <a:ext cx="1560965" cy="1091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635828" y="2967473"/>
            <a:ext cx="936171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?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игровая. Тема – «Осень»</a:t>
            </a:r>
            <a:endParaRPr lang="ru-RU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Тема «Осень».  Дидактическая игра «Выставка рисунка» служит для введения представления </a:t>
            </a:r>
            <a:r>
              <a:rPr lang="ru-RU" sz="2400" b="1" dirty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4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  осени.</a:t>
            </a:r>
            <a:endParaRPr lang="ru-RU" sz="24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284" y="5660572"/>
            <a:ext cx="8301131" cy="10294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результате беседы дети приходят к мысли сделать  два зала, посвящённых ранней и поздней осени. Изобретают символы для них. </a:t>
            </a:r>
            <a:endParaRPr lang="ru-RU" sz="20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813"/>
          <a:stretch/>
        </p:blipFill>
        <p:spPr bwMode="auto">
          <a:xfrm>
            <a:off x="261260" y="1362075"/>
            <a:ext cx="3080653" cy="321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813"/>
          <a:stretch/>
        </p:blipFill>
        <p:spPr bwMode="auto">
          <a:xfrm>
            <a:off x="3548744" y="1312438"/>
            <a:ext cx="3178628" cy="321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1459032"/>
            <a:ext cx="1346819" cy="98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823" y="2519619"/>
            <a:ext cx="1401727" cy="95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1586" y="2505580"/>
            <a:ext cx="1505857" cy="99062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260" y="1348548"/>
            <a:ext cx="1385695" cy="94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5098" y="2340511"/>
            <a:ext cx="1374198" cy="97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3105" y="3415713"/>
            <a:ext cx="1212850" cy="942181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1216747" y="4165804"/>
            <a:ext cx="876093" cy="62433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285227" y="3921385"/>
            <a:ext cx="703949" cy="71843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Картинки по запросу золотая осень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698" t="61821" r="4698" b="10654"/>
          <a:stretch/>
        </p:blipFill>
        <p:spPr bwMode="auto">
          <a:xfrm>
            <a:off x="5637202" y="1299063"/>
            <a:ext cx="1090170" cy="104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94" t="19437" r="22289" b="24085"/>
          <a:stretch/>
        </p:blipFill>
        <p:spPr bwMode="auto">
          <a:xfrm>
            <a:off x="2197597" y="1312438"/>
            <a:ext cx="1134748" cy="107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Картинки по запросу символ сундук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108" y="4357895"/>
            <a:ext cx="1259941" cy="117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288" y="4500720"/>
            <a:ext cx="1581194" cy="118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149" y="2932614"/>
            <a:ext cx="1439034" cy="108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7562" y="1420778"/>
            <a:ext cx="1608873" cy="125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1369" y="4477971"/>
            <a:ext cx="1186289" cy="128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Прямая со стрелкой 31"/>
          <p:cNvCxnSpPr/>
          <p:nvPr/>
        </p:nvCxnSpPr>
        <p:spPr>
          <a:xfrm flipV="1">
            <a:off x="7540722" y="5214257"/>
            <a:ext cx="699764" cy="12627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2140" y="4551720"/>
            <a:ext cx="1560965" cy="1091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игровая. Тема – «Осень»</a:t>
            </a:r>
            <a:endParaRPr lang="ru-RU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Тема «Осень».  Дидактическая игра «Выставка рисунка» служит для введения представления </a:t>
            </a:r>
            <a:r>
              <a:rPr lang="ru-RU" sz="2400" b="1" dirty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4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  осени.</a:t>
            </a:r>
            <a:endParaRPr lang="ru-RU" sz="24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284" y="5660572"/>
            <a:ext cx="8301131" cy="10294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процессе беседы дети знакомятся с признаками нового времени года – </a:t>
            </a:r>
            <a:r>
              <a:rPr lang="ru-RU" sz="20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осени (изменение цвета листьев, листопад, похолодание, отлёт птиц </a:t>
            </a:r>
            <a:r>
              <a:rPr lang="ru-RU" sz="20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т.п.). </a:t>
            </a:r>
            <a:r>
              <a:rPr lang="ru-RU" sz="20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Создаются два зала </a:t>
            </a:r>
            <a:r>
              <a:rPr lang="ru-RU" sz="20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 </a:t>
            </a:r>
            <a:r>
              <a:rPr lang="ru-RU" sz="20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новыми символами. </a:t>
            </a:r>
            <a:r>
              <a:rPr lang="ru-RU" sz="20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Дошкольники играют по новым правилам.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813"/>
          <a:stretch/>
        </p:blipFill>
        <p:spPr bwMode="auto">
          <a:xfrm>
            <a:off x="261260" y="1362075"/>
            <a:ext cx="3080653" cy="321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813"/>
          <a:stretch/>
        </p:blipFill>
        <p:spPr bwMode="auto">
          <a:xfrm>
            <a:off x="3548744" y="1312438"/>
            <a:ext cx="3178628" cy="321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1362075"/>
            <a:ext cx="1346819" cy="98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2360462"/>
            <a:ext cx="1401727" cy="95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1586" y="2505580"/>
            <a:ext cx="1505857" cy="99062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Картинки по запросу золотая осень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698" t="61821" r="4698" b="10654"/>
          <a:stretch/>
        </p:blipFill>
        <p:spPr bwMode="auto">
          <a:xfrm>
            <a:off x="5577853" y="1362075"/>
            <a:ext cx="1090170" cy="104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94" t="19437" r="22289" b="24085"/>
          <a:stretch/>
        </p:blipFill>
        <p:spPr bwMode="auto">
          <a:xfrm>
            <a:off x="2197597" y="1312438"/>
            <a:ext cx="1134748" cy="107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481" y="2535832"/>
            <a:ext cx="1450189" cy="108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583" y="2535832"/>
            <a:ext cx="1439034" cy="108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8744" y="1258008"/>
            <a:ext cx="1608873" cy="125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3354516"/>
            <a:ext cx="1186289" cy="128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0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0" y="665537"/>
            <a:ext cx="9029977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92500" lnSpcReduction="20000"/>
          </a:bodyPr>
          <a:lstStyle/>
          <a:p>
            <a:pPr algn="ctr"/>
            <a:r>
              <a:rPr lang="ru-RU" sz="25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Формирование первичных представлений о признаках весны, изменениях в жизни живых организмов</a:t>
            </a:r>
            <a:endParaRPr lang="ru-RU" sz="25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052" y="1511075"/>
            <a:ext cx="8561147" cy="47277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fontAlgn="t"/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AutoShape 2"/>
          <p:cNvCxnSpPr>
            <a:cxnSpLocks noChangeShapeType="1"/>
          </p:cNvCxnSpPr>
          <p:nvPr/>
        </p:nvCxnSpPr>
        <p:spPr bwMode="auto">
          <a:xfrm>
            <a:off x="7504113" y="9001125"/>
            <a:ext cx="9620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759998"/>
              </p:ext>
            </p:extLst>
          </p:nvPr>
        </p:nvGraphicFramePr>
        <p:xfrm>
          <a:off x="278052" y="1511072"/>
          <a:ext cx="8423989" cy="459473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94000"/>
                <a:gridCol w="2223005"/>
                <a:gridCol w="2590800"/>
                <a:gridCol w="2116184"/>
              </a:tblGrid>
              <a:tr h="624510"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Возраст детей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Новые первичные представления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Цель воспитателя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Имеющиеся первичные представления, которые могут быть актуализированы в НОД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Дидактическая игра (название и краткое описание)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Предполагаемая цель ребёнка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Этапы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деятельности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Действия детей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Задачи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Образовательные </a:t>
                      </a: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области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AutoShape 2"/>
          <p:cNvCxnSpPr>
            <a:cxnSpLocks noChangeShapeType="1"/>
          </p:cNvCxnSpPr>
          <p:nvPr/>
        </p:nvCxnSpPr>
        <p:spPr bwMode="auto">
          <a:xfrm>
            <a:off x="7504113" y="9001125"/>
            <a:ext cx="9620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игровая. Тема – «Весна»</a:t>
            </a:r>
            <a:endParaRPr lang="ru-RU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4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0" y="665537"/>
            <a:ext cx="9029977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92500" lnSpcReduction="20000"/>
          </a:bodyPr>
          <a:lstStyle/>
          <a:p>
            <a:pPr algn="ctr"/>
            <a:r>
              <a:rPr lang="ru-RU" sz="25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Формирование первичных представлений о признаках весны, изменениях в жизни живых организмов</a:t>
            </a:r>
            <a:endParaRPr lang="ru-RU" sz="25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052" y="1511075"/>
            <a:ext cx="8561147" cy="47277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fontAlgn="t"/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AutoShape 2"/>
          <p:cNvCxnSpPr>
            <a:cxnSpLocks noChangeShapeType="1"/>
          </p:cNvCxnSpPr>
          <p:nvPr/>
        </p:nvCxnSpPr>
        <p:spPr bwMode="auto">
          <a:xfrm>
            <a:off x="7504113" y="9001125"/>
            <a:ext cx="9620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636310"/>
              </p:ext>
            </p:extLst>
          </p:nvPr>
        </p:nvGraphicFramePr>
        <p:xfrm>
          <a:off x="278052" y="1402212"/>
          <a:ext cx="8423989" cy="487848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94000"/>
                <a:gridCol w="2223005"/>
                <a:gridCol w="2590800"/>
                <a:gridCol w="2116184"/>
              </a:tblGrid>
              <a:tr h="350385"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Возраст детей</a:t>
                      </a:r>
                    </a:p>
                  </a:txBody>
                  <a:tcPr marL="57657" marR="5765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4-5 лет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Новые первичные представления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Признаки</a:t>
                      </a:r>
                      <a:r>
                        <a:rPr lang="ru-RU" sz="1600" baseline="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осени: изменение цвета листьев, листопад, похолодание, дожди, отлёт птиц и т.п.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5649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Цель воспитателя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  <a:r>
                        <a:rPr lang="ru-RU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Формирование</a:t>
                      </a:r>
                      <a:r>
                        <a:rPr lang="ru-RU" sz="16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первичных представлений о признаках осени через игровую деятельность.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Имеющиеся первичные представления, которые могут быть актуализированы в НОД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Признаки времён года.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Дидактическая игра (название и краткое описание)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Игра «Выставка рисунков». Цель - распределить рисунки по залам</a:t>
                      </a:r>
                      <a:r>
                        <a:rPr lang="ru-RU" sz="1600" baseline="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. Обсуждаем затруднение и пути выхода из него.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Предполагаемая цель ребёнка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Придумать два новых зала и поместить туда рисунки.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Этапы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деятельности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Действия детей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Задачи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Образовательные </a:t>
                      </a: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области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0" name="AutoShape 2"/>
          <p:cNvCxnSpPr>
            <a:cxnSpLocks noChangeShapeType="1"/>
          </p:cNvCxnSpPr>
          <p:nvPr/>
        </p:nvCxnSpPr>
        <p:spPr bwMode="auto">
          <a:xfrm>
            <a:off x="7504113" y="9001125"/>
            <a:ext cx="9620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игровая. Тема – «Весна»</a:t>
            </a:r>
            <a:endParaRPr lang="ru-RU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3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033284"/>
              </p:ext>
            </p:extLst>
          </p:nvPr>
        </p:nvGraphicFramePr>
        <p:xfrm>
          <a:off x="0" y="642268"/>
          <a:ext cx="9144002" cy="55146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1829"/>
                <a:gridCol w="2035628"/>
                <a:gridCol w="2035629"/>
                <a:gridCol w="837186"/>
                <a:gridCol w="2123730"/>
              </a:tblGrid>
              <a:tr h="73219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Этапы деятельности</a:t>
                      </a:r>
                      <a:endParaRPr lang="ru-RU" sz="18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Действия детей</a:t>
                      </a:r>
                      <a:endParaRPr lang="ru-RU" sz="18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Задачи</a:t>
                      </a:r>
                      <a:endParaRPr lang="ru-RU" sz="18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Образователь-</a:t>
                      </a:r>
                      <a:r>
                        <a:rPr lang="ru-RU" sz="1800" b="1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ные</a:t>
                      </a:r>
                      <a:r>
                        <a:rPr lang="ru-RU" sz="18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области</a:t>
                      </a:r>
                      <a:endParaRPr lang="ru-RU" sz="18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9654">
                <a:tc rowSpan="3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Мотивационный этап (М)</a:t>
                      </a:r>
                    </a:p>
                    <a:p>
                      <a:endParaRPr lang="ru-RU" sz="18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14">
                  <a:txBody>
                    <a:bodyPr/>
                    <a:lstStyle/>
                    <a:p>
                      <a:endParaRPr lang="ru-RU" sz="18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Социально-коммуникативное развитие (СКР)</a:t>
                      </a:r>
                      <a:endParaRPr lang="ru-RU" sz="18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92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18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18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8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Познавательное развитие (ПР)</a:t>
                      </a:r>
                      <a:endParaRPr lang="ru-RU" sz="18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9420">
                <a:tc rowSpan="2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Ориентировочный этап (О)</a:t>
                      </a:r>
                      <a:endParaRPr lang="ru-RU" sz="18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3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8600">
                <a:tc rowSpan="3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Исполнительский этап (И)</a:t>
                      </a:r>
                      <a:endParaRPr lang="ru-RU" sz="18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372">
                <a:tc vMerge="1">
                  <a:txBody>
                    <a:bodyPr/>
                    <a:lstStyle/>
                    <a:p>
                      <a:endParaRPr lang="ru-RU" sz="18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700" b="1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7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Речевое развитие (РР)</a:t>
                      </a:r>
                      <a:endParaRPr lang="ru-RU" sz="18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63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8599">
                <a:tc rowSpan="3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Рефлексивный этап (Р)</a:t>
                      </a:r>
                      <a:endParaRPr lang="ru-RU" sz="18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372">
                <a:tc vMerge="1">
                  <a:txBody>
                    <a:bodyPr/>
                    <a:lstStyle/>
                    <a:p>
                      <a:endParaRPr lang="ru-RU" sz="17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700" b="1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7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Художественно-эстетическое развитие </a:t>
                      </a:r>
                    </a:p>
                    <a:p>
                      <a:r>
                        <a:rPr lang="ru-RU" sz="18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(ХР)</a:t>
                      </a:r>
                      <a:endParaRPr lang="ru-RU" sz="18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0188">
                <a:tc rowSpan="3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Перспективный этап (П)</a:t>
                      </a:r>
                      <a:endParaRPr lang="ru-RU" sz="18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012">
                <a:tc vMerge="1">
                  <a:txBody>
                    <a:bodyPr/>
                    <a:lstStyle/>
                    <a:p>
                      <a:endParaRPr lang="ru-RU" sz="17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700" b="1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7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Физическое развитие (ФР)</a:t>
                      </a:r>
                      <a:endParaRPr lang="ru-RU" sz="18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162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игровая. Тема – «Весна»</a:t>
            </a:r>
            <a:endParaRPr lang="ru-RU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106829" y="1072885"/>
            <a:ext cx="1152128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7644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61" y="547970"/>
            <a:ext cx="8630811" cy="10141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Вопрос. Как  сформировать  первичные представления  об окружающем  мире  у  дошкольников?</a:t>
            </a:r>
            <a:endParaRPr lang="ru-RU" sz="2400" b="1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740" y="1763486"/>
            <a:ext cx="7467457" cy="353241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А)  На занятиях  (НОД)* образовательной области "Познание".</a:t>
            </a:r>
          </a:p>
          <a:p>
            <a:r>
              <a:rPr lang="ru-RU" sz="24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Б)  На занятиях  (НОД)  познавательно-исследовательской деятельностью.</a:t>
            </a:r>
          </a:p>
          <a:p>
            <a:r>
              <a:rPr lang="ru-RU" sz="24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В)  На занятиях (НОД)  разными  видами деятельности.</a:t>
            </a:r>
          </a:p>
          <a:p>
            <a:r>
              <a:rPr lang="ru-RU" sz="24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Г)  Во всей  разнообразной совместной  и самостоятельной деятельности  дошкольников.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740" y="5780732"/>
            <a:ext cx="8225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*</a:t>
            </a:r>
            <a:r>
              <a:rPr lang="ru-RU" sz="24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НОД</a:t>
            </a:r>
            <a:r>
              <a:rPr lang="ru-RU" sz="24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 – непрерывная образовательная деятельность. </a:t>
            </a:r>
            <a:endParaRPr lang="ru-RU" sz="2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523242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635257"/>
              </p:ext>
            </p:extLst>
          </p:nvPr>
        </p:nvGraphicFramePr>
        <p:xfrm>
          <a:off x="0" y="553000"/>
          <a:ext cx="9144002" cy="59762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5143"/>
                <a:gridCol w="2721428"/>
                <a:gridCol w="2960915"/>
                <a:gridCol w="1110343"/>
                <a:gridCol w="936173"/>
              </a:tblGrid>
              <a:tr h="73219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Этапы деятельно-</a:t>
                      </a:r>
                      <a:r>
                        <a:rPr lang="ru-RU" sz="1600" b="1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сти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Действия детей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Задачи (</a:t>
                      </a:r>
                      <a:r>
                        <a:rPr lang="ru-RU" sz="1600" b="0" i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создать</a:t>
                      </a:r>
                      <a:r>
                        <a:rPr lang="ru-RU" sz="1600" b="0" i="1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условия для развития…; формирования…</a:t>
                      </a:r>
                      <a:r>
                        <a:rPr lang="ru-RU" sz="1600" b="1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)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Обр. обл.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9654">
                <a:tc rowSpan="3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М </a:t>
                      </a: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Мотива-</a:t>
                      </a:r>
                      <a:r>
                        <a:rPr lang="ru-RU" sz="1600" b="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ционный</a:t>
                      </a: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этап</a:t>
                      </a:r>
                    </a:p>
                    <a:p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включаются в игру, интересуются рисунками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любознательности познавательной мотивации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СКР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92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играют вместе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взаимодействия в игре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8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9420"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 </a:t>
                      </a:r>
                      <a:r>
                        <a:rPr lang="ru-RU" sz="1600" b="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Ориенти-ровочный</a:t>
                      </a: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этап 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3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8972">
                <a:tc rowSpan="5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 </a:t>
                      </a: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Исполни- </a:t>
                      </a:r>
                      <a:r>
                        <a:rPr lang="ru-RU" sz="1600" b="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тельский</a:t>
                      </a: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этап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РР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63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8599">
                <a:tc vMerge="1">
                  <a:txBody>
                    <a:bodyPr/>
                    <a:lstStyle/>
                    <a:p>
                      <a:endParaRPr lang="ru-RU" sz="14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790">
                <a:tc vMerge="1">
                  <a:txBody>
                    <a:bodyPr/>
                    <a:lstStyle/>
                    <a:p>
                      <a:endParaRPr lang="ru-RU" sz="17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700" b="1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7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ХР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018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 </a:t>
                      </a:r>
                      <a:r>
                        <a:rPr lang="ru-RU" sz="1600" b="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Рефлек-сивный</a:t>
                      </a: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этап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012">
                <a:tc vMerge="1">
                  <a:txBody>
                    <a:bodyPr/>
                    <a:lstStyle/>
                    <a:p>
                      <a:endParaRPr lang="ru-RU" sz="17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700" b="1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7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ФР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 </a:t>
                      </a:r>
                      <a:r>
                        <a:rPr lang="ru-RU" sz="1600" b="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Перспек-тивный</a:t>
                      </a: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этап 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игровая. Тема – «Весна»</a:t>
            </a:r>
            <a:endParaRPr lang="ru-RU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093090" y="1556792"/>
            <a:ext cx="1413148" cy="1425894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9" name="Прямая со стрелкой 8"/>
          <p:cNvCxnSpPr/>
          <p:nvPr/>
        </p:nvCxnSpPr>
        <p:spPr>
          <a:xfrm flipV="1">
            <a:off x="7093090" y="1447800"/>
            <a:ext cx="1092967" cy="815144"/>
          </a:xfrm>
          <a:prstGeom prst="straightConnector1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2200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245711"/>
              </p:ext>
            </p:extLst>
          </p:nvPr>
        </p:nvGraphicFramePr>
        <p:xfrm>
          <a:off x="0" y="553000"/>
          <a:ext cx="9144002" cy="5984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5143"/>
                <a:gridCol w="2721428"/>
                <a:gridCol w="2960915"/>
                <a:gridCol w="1110343"/>
                <a:gridCol w="936173"/>
              </a:tblGrid>
              <a:tr h="73219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Этапы деятельно-</a:t>
                      </a:r>
                      <a:r>
                        <a:rPr lang="ru-RU" sz="1600" b="1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сти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Действия детей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Задачи (</a:t>
                      </a:r>
                      <a:r>
                        <a:rPr lang="ru-RU" sz="1600" b="0" i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создать</a:t>
                      </a:r>
                      <a:r>
                        <a:rPr lang="ru-RU" sz="1600" b="0" i="1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условия для развития…; формирования…</a:t>
                      </a:r>
                      <a:r>
                        <a:rPr lang="ru-RU" sz="1600" b="1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)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Обр. обл.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9654">
                <a:tc rowSpan="3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М </a:t>
                      </a: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Мотива-</a:t>
                      </a:r>
                      <a:r>
                        <a:rPr lang="ru-RU" sz="1600" b="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ционный</a:t>
                      </a: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этап</a:t>
                      </a:r>
                    </a:p>
                    <a:p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включаются в игру, интересуются рисунками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любознательности познавательной мотивации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СКР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92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играют вместе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взаимодействия в игре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8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9420"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 </a:t>
                      </a:r>
                      <a:r>
                        <a:rPr lang="ru-RU" sz="1600" b="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Ориенти-ровочный</a:t>
                      </a: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этап 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осознают противоречие,  предлагают решение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самостоятельности, целенаправленности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3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высказываются, отвечают на вопросы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связной речи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8972">
                <a:tc rowSpan="5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 </a:t>
                      </a: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Исполни- </a:t>
                      </a:r>
                      <a:r>
                        <a:rPr lang="ru-RU" sz="1600" b="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тельский</a:t>
                      </a: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этап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РР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63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8599">
                <a:tc vMerge="1">
                  <a:txBody>
                    <a:bodyPr/>
                    <a:lstStyle/>
                    <a:p>
                      <a:endParaRPr lang="ru-RU" sz="14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790">
                <a:tc vMerge="1">
                  <a:txBody>
                    <a:bodyPr/>
                    <a:lstStyle/>
                    <a:p>
                      <a:endParaRPr lang="ru-RU" sz="17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700" b="1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7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ХР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018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 </a:t>
                      </a:r>
                      <a:r>
                        <a:rPr lang="ru-RU" sz="1600" b="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Рефлек-сивный</a:t>
                      </a: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этап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012">
                <a:tc vMerge="1">
                  <a:txBody>
                    <a:bodyPr/>
                    <a:lstStyle/>
                    <a:p>
                      <a:endParaRPr lang="ru-RU" sz="17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700" b="1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7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ФР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 </a:t>
                      </a:r>
                      <a:r>
                        <a:rPr lang="ru-RU" sz="1600" b="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Перспек-тивный</a:t>
                      </a: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этап 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игровая. Тема – «Весна»</a:t>
            </a:r>
            <a:endParaRPr lang="ru-RU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093090" y="1556792"/>
            <a:ext cx="1413148" cy="1425894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9" name="Прямая со стрелкой 8"/>
          <p:cNvCxnSpPr/>
          <p:nvPr/>
        </p:nvCxnSpPr>
        <p:spPr>
          <a:xfrm flipV="1">
            <a:off x="7093090" y="1447800"/>
            <a:ext cx="1092967" cy="815144"/>
          </a:xfrm>
          <a:prstGeom prst="straightConnector1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>
          <a:xfrm flipV="1">
            <a:off x="7093090" y="1556792"/>
            <a:ext cx="1092967" cy="1129409"/>
          </a:xfrm>
          <a:prstGeom prst="straightConnector1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4" name="Прямая со стрелкой 13"/>
          <p:cNvCxnSpPr/>
          <p:nvPr/>
        </p:nvCxnSpPr>
        <p:spPr>
          <a:xfrm>
            <a:off x="7093090" y="3189582"/>
            <a:ext cx="1413148" cy="1023189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353243"/>
              </p:ext>
            </p:extLst>
          </p:nvPr>
        </p:nvGraphicFramePr>
        <p:xfrm>
          <a:off x="0" y="553000"/>
          <a:ext cx="9144002" cy="6339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5143"/>
                <a:gridCol w="2721428"/>
                <a:gridCol w="2960915"/>
                <a:gridCol w="1110343"/>
                <a:gridCol w="936173"/>
              </a:tblGrid>
              <a:tr h="73219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Этапы деятельно-</a:t>
                      </a:r>
                      <a:r>
                        <a:rPr lang="ru-RU" sz="1600" b="1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сти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Действия детей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Задачи (</a:t>
                      </a:r>
                      <a:r>
                        <a:rPr lang="ru-RU" sz="1600" b="0" i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создать</a:t>
                      </a:r>
                      <a:r>
                        <a:rPr lang="ru-RU" sz="1600" b="0" i="1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условия для развития…; формирования…</a:t>
                      </a:r>
                      <a:r>
                        <a:rPr lang="ru-RU" sz="1600" b="1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)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Обр. обл.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9654">
                <a:tc rowSpan="3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М </a:t>
                      </a: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Мотива-</a:t>
                      </a:r>
                      <a:r>
                        <a:rPr lang="ru-RU" sz="1600" b="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ционный</a:t>
                      </a: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этап</a:t>
                      </a:r>
                    </a:p>
                    <a:p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включаются в игру, интересуются рисунками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любознательности познавательной мотивации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СКР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92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играют вместе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взаимодействия в игре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8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9420"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 </a:t>
                      </a:r>
                      <a:r>
                        <a:rPr lang="ru-RU" sz="1600" b="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Ориенти-ровочный</a:t>
                      </a: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этап 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осознают противоречие,  предлагают решение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самостоятельности, целенаправленности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3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высказываются, отвечают на вопросы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связной речи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8972">
                <a:tc rowSpan="5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 </a:t>
                      </a: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Исполни- </a:t>
                      </a:r>
                      <a:r>
                        <a:rPr lang="ru-RU" sz="1600" b="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тельский</a:t>
                      </a: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этап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слушают, рассматривают рисунки, группируют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первичных представлений, умения классифицировать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РР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63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высказываются, отвечают на вопросы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связной речи, , обогащения активного словаря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8599">
                <a:tc vMerge="1">
                  <a:txBody>
                    <a:bodyPr/>
                    <a:lstStyle/>
                    <a:p>
                      <a:endParaRPr lang="ru-RU" sz="14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играют вместе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взаимодействия в игре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790">
                <a:tc vMerge="1">
                  <a:txBody>
                    <a:bodyPr/>
                    <a:lstStyle/>
                    <a:p>
                      <a:endParaRPr lang="ru-RU" sz="17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700" b="1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7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ХР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выражают свое отношение к рисункам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эстетического отношения к миру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018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 </a:t>
                      </a:r>
                      <a:r>
                        <a:rPr lang="ru-RU" sz="1600" b="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Рефлек-сивный</a:t>
                      </a: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этап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012">
                <a:tc vMerge="1">
                  <a:txBody>
                    <a:bodyPr/>
                    <a:lstStyle/>
                    <a:p>
                      <a:endParaRPr lang="ru-RU" sz="17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700" b="1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7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ФР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 </a:t>
                      </a:r>
                      <a:r>
                        <a:rPr lang="ru-RU" sz="1600" b="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Перспек-тивный</a:t>
                      </a: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этап 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игровая. Тема – «Весна»</a:t>
            </a:r>
            <a:endParaRPr lang="ru-RU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093090" y="1556792"/>
            <a:ext cx="1413148" cy="1425894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9" name="Прямая со стрелкой 8"/>
          <p:cNvCxnSpPr/>
          <p:nvPr/>
        </p:nvCxnSpPr>
        <p:spPr>
          <a:xfrm flipV="1">
            <a:off x="7093090" y="1447800"/>
            <a:ext cx="1092967" cy="815144"/>
          </a:xfrm>
          <a:prstGeom prst="straightConnector1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>
          <a:xfrm flipV="1">
            <a:off x="7093090" y="1556792"/>
            <a:ext cx="1092967" cy="1129409"/>
          </a:xfrm>
          <a:prstGeom prst="straightConnector1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4" name="Прямая со стрелкой 13"/>
          <p:cNvCxnSpPr/>
          <p:nvPr/>
        </p:nvCxnSpPr>
        <p:spPr>
          <a:xfrm>
            <a:off x="7093090" y="3189582"/>
            <a:ext cx="1413148" cy="1023189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093090" y="4365171"/>
            <a:ext cx="1413148" cy="7626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093090" y="2982686"/>
            <a:ext cx="1413148" cy="90365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23" name="Прямая со стрелкой 22"/>
          <p:cNvCxnSpPr/>
          <p:nvPr/>
        </p:nvCxnSpPr>
        <p:spPr>
          <a:xfrm flipV="1">
            <a:off x="7093090" y="1752600"/>
            <a:ext cx="1092967" cy="3137315"/>
          </a:xfrm>
          <a:prstGeom prst="straightConnector1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25" name="Прямая со стрелкой 24"/>
          <p:cNvCxnSpPr/>
          <p:nvPr/>
        </p:nvCxnSpPr>
        <p:spPr>
          <a:xfrm>
            <a:off x="7054444" y="5312972"/>
            <a:ext cx="1451794" cy="12988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86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674759"/>
              </p:ext>
            </p:extLst>
          </p:nvPr>
        </p:nvGraphicFramePr>
        <p:xfrm>
          <a:off x="0" y="553000"/>
          <a:ext cx="9144002" cy="6339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5143"/>
                <a:gridCol w="2721428"/>
                <a:gridCol w="2960915"/>
                <a:gridCol w="1110343"/>
                <a:gridCol w="936173"/>
              </a:tblGrid>
              <a:tr h="73219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Этапы деятельно-</a:t>
                      </a:r>
                      <a:r>
                        <a:rPr lang="ru-RU" sz="1600" b="1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сти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Действия детей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Задачи (</a:t>
                      </a:r>
                      <a:r>
                        <a:rPr lang="ru-RU" sz="1600" b="0" i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создать</a:t>
                      </a:r>
                      <a:r>
                        <a:rPr lang="ru-RU" sz="1600" b="0" i="1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условия для развития…; формирования…</a:t>
                      </a:r>
                      <a:r>
                        <a:rPr lang="ru-RU" sz="1600" b="1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)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Обр. обл.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9654">
                <a:tc rowSpan="3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М </a:t>
                      </a: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Мотива-</a:t>
                      </a:r>
                      <a:r>
                        <a:rPr lang="ru-RU" sz="1600" b="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ционный</a:t>
                      </a: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этап</a:t>
                      </a:r>
                    </a:p>
                    <a:p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включаются в игру, интересуются рисунками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любознательности познавательной мотивации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СКР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92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играют вместе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взаимодействия в игре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8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9420"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 </a:t>
                      </a:r>
                      <a:r>
                        <a:rPr lang="ru-RU" sz="1600" b="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Ориенти-ровочный</a:t>
                      </a: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этап 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осознают противоречие,  предлагают решение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самостоятельности, целенаправленности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3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высказываются, отвечают на вопросы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связной речи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8972">
                <a:tc rowSpan="5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 </a:t>
                      </a: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Исполни- </a:t>
                      </a:r>
                      <a:r>
                        <a:rPr lang="ru-RU" sz="1600" b="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тельский</a:t>
                      </a: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этап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слушают, рассматривают рисунки, группируют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первичных представлений, умения классифицировать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РР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63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высказываются, отвечают на вопросы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связной речи, , обогащения активного словаря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8599">
                <a:tc vMerge="1">
                  <a:txBody>
                    <a:bodyPr/>
                    <a:lstStyle/>
                    <a:p>
                      <a:endParaRPr lang="ru-RU" sz="14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66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играют вместе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взаимодействия в игре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790">
                <a:tc vMerge="1">
                  <a:txBody>
                    <a:bodyPr/>
                    <a:lstStyle/>
                    <a:p>
                      <a:endParaRPr lang="ru-RU" sz="17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700" b="1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7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ХР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выражают свое отношение к рисункам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эстетического отношения к миру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018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 </a:t>
                      </a:r>
                      <a:r>
                        <a:rPr lang="ru-RU" sz="1600" b="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Рефлек-сивный</a:t>
                      </a: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этап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проявляют</a:t>
                      </a:r>
                      <a:r>
                        <a:rPr lang="ru-RU" sz="16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свои эмоции</a:t>
                      </a: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положительного</a:t>
                      </a:r>
                      <a:r>
                        <a:rPr lang="ru-RU" sz="16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отношения к деятельности</a:t>
                      </a: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012">
                <a:tc vMerge="1">
                  <a:txBody>
                    <a:bodyPr/>
                    <a:lstStyle/>
                    <a:p>
                      <a:endParaRPr lang="ru-RU" sz="17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700" b="1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7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ФР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 </a:t>
                      </a:r>
                      <a:r>
                        <a:rPr lang="ru-RU" sz="1600" b="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Перспек-тивный</a:t>
                      </a:r>
                      <a:r>
                        <a:rPr lang="ru-RU" sz="1600" b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этап </a:t>
                      </a:r>
                      <a:endParaRPr lang="ru-RU" sz="1600" b="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рассуждают, где можно использовать умения</a:t>
                      </a: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самостоятельности, целенаправленности</a:t>
                      </a: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игровая. Тема – «Весна»</a:t>
            </a:r>
            <a:endParaRPr lang="ru-RU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093090" y="1556792"/>
            <a:ext cx="1413148" cy="1425894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9" name="Прямая со стрелкой 8"/>
          <p:cNvCxnSpPr/>
          <p:nvPr/>
        </p:nvCxnSpPr>
        <p:spPr>
          <a:xfrm flipV="1">
            <a:off x="7093090" y="1447800"/>
            <a:ext cx="1092967" cy="815144"/>
          </a:xfrm>
          <a:prstGeom prst="straightConnector1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>
          <a:xfrm flipV="1">
            <a:off x="7093090" y="1556792"/>
            <a:ext cx="1092967" cy="1129409"/>
          </a:xfrm>
          <a:prstGeom prst="straightConnector1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4" name="Прямая со стрелкой 13"/>
          <p:cNvCxnSpPr/>
          <p:nvPr/>
        </p:nvCxnSpPr>
        <p:spPr>
          <a:xfrm>
            <a:off x="7093090" y="3189582"/>
            <a:ext cx="1413148" cy="1023189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093090" y="4365171"/>
            <a:ext cx="1413148" cy="7626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093090" y="2982686"/>
            <a:ext cx="1413148" cy="90365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23" name="Прямая со стрелкой 22"/>
          <p:cNvCxnSpPr/>
          <p:nvPr/>
        </p:nvCxnSpPr>
        <p:spPr>
          <a:xfrm flipV="1">
            <a:off x="7093090" y="1752600"/>
            <a:ext cx="1092967" cy="3137315"/>
          </a:xfrm>
          <a:prstGeom prst="straightConnector1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25" name="Прямая со стрелкой 24"/>
          <p:cNvCxnSpPr/>
          <p:nvPr/>
        </p:nvCxnSpPr>
        <p:spPr>
          <a:xfrm>
            <a:off x="7054444" y="5312972"/>
            <a:ext cx="1451794" cy="12988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27" name="Прямая со стрелкой 26"/>
          <p:cNvCxnSpPr/>
          <p:nvPr/>
        </p:nvCxnSpPr>
        <p:spPr>
          <a:xfrm flipV="1">
            <a:off x="7093090" y="2121496"/>
            <a:ext cx="1092967" cy="3900535"/>
          </a:xfrm>
          <a:prstGeom prst="straightConnector1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3" name="Прямая со стрелкой 32"/>
          <p:cNvCxnSpPr/>
          <p:nvPr/>
        </p:nvCxnSpPr>
        <p:spPr>
          <a:xfrm flipV="1">
            <a:off x="7093090" y="2121496"/>
            <a:ext cx="1234481" cy="4406934"/>
          </a:xfrm>
          <a:prstGeom prst="straightConnector1">
            <a:avLst/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86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Проведение опытов  с  осенними  природными предметами «Тонет – не тонет»</a:t>
            </a:r>
            <a:endParaRPr lang="ru-RU" sz="24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225" y="4531176"/>
            <a:ext cx="7910803" cy="155393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r>
              <a:rPr lang="ru-RU" sz="25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Дети наполняют миску водой и собирают осенние предметы. Каждый предмет проверяют, плавает ли он или тонет. В некоторых случаях (например, листья) тонут постепенно. </a:t>
            </a:r>
            <a:endParaRPr lang="ru-RU" sz="25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познавательно-исследовательская. Тема – «Осень»</a:t>
            </a:r>
            <a:endParaRPr lang="ru-RU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67436" y="4357705"/>
            <a:ext cx="19944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Фото с сайта Ксении Красновой</a:t>
            </a:r>
            <a:endParaRPr lang="ru-RU" sz="1050" dirty="0"/>
          </a:p>
        </p:txBody>
      </p:sp>
      <p:pic>
        <p:nvPicPr>
          <p:cNvPr id="3074" name="Picture 2" descr="tonet-ne ton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61" y="1502115"/>
            <a:ext cx="3632718" cy="29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net-ne ton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0331" y="1502115"/>
            <a:ext cx="4202717" cy="285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7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0" y="665537"/>
            <a:ext cx="9029977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92500" lnSpcReduction="20000"/>
          </a:bodyPr>
          <a:lstStyle/>
          <a:p>
            <a:pPr algn="ctr"/>
            <a:r>
              <a:rPr lang="ru-RU" sz="25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Формирование первичных представлений о признаках осени, изменениях в жизни живых организмов</a:t>
            </a:r>
            <a:endParaRPr lang="ru-RU" sz="25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052" y="1511075"/>
            <a:ext cx="8561147" cy="47277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fontAlgn="t"/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AutoShape 2"/>
          <p:cNvCxnSpPr>
            <a:cxnSpLocks noChangeShapeType="1"/>
          </p:cNvCxnSpPr>
          <p:nvPr/>
        </p:nvCxnSpPr>
        <p:spPr bwMode="auto">
          <a:xfrm>
            <a:off x="7504113" y="9001125"/>
            <a:ext cx="9620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936362"/>
              </p:ext>
            </p:extLst>
          </p:nvPr>
        </p:nvGraphicFramePr>
        <p:xfrm>
          <a:off x="278052" y="1511072"/>
          <a:ext cx="8423989" cy="538263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94000"/>
                <a:gridCol w="2223005"/>
                <a:gridCol w="2590800"/>
                <a:gridCol w="2116184"/>
              </a:tblGrid>
              <a:tr h="624510"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Возраст детей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4-5 лет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Новые первичные представления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Признаки осени: осенние предметы (шишки, плоды, осенние листья). Признаки</a:t>
                      </a:r>
                      <a:r>
                        <a:rPr lang="ru-RU" sz="1600" baseline="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предметов: тонут, плавают.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Цель воспитателя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5255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Имеющиеся первичные представления, которые могут быть актуализированы в НОД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Предметы, встречающиеся осенью.  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Наблюдения, опыты, исследования.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Опыт с погружением в воду природных предметов.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Предполагаемая цель ребёнка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Этапы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деятельно-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Действия детей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Задачи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Образовательные </a:t>
                      </a: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области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AutoShape 2"/>
          <p:cNvCxnSpPr>
            <a:cxnSpLocks noChangeShapeType="1"/>
          </p:cNvCxnSpPr>
          <p:nvPr/>
        </p:nvCxnSpPr>
        <p:spPr bwMode="auto">
          <a:xfrm>
            <a:off x="7504113" y="9001125"/>
            <a:ext cx="9620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познавательно-исследовательская. Тема – «Осень»</a:t>
            </a:r>
            <a:endParaRPr lang="ru-RU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0" y="665537"/>
            <a:ext cx="9029977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92500" lnSpcReduction="20000"/>
          </a:bodyPr>
          <a:lstStyle/>
          <a:p>
            <a:pPr algn="ctr"/>
            <a:r>
              <a:rPr lang="ru-RU" sz="25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Формирование первичных представлений о признаках осени, изменениях в жизни живых организмов</a:t>
            </a:r>
            <a:endParaRPr lang="ru-RU" sz="25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052" y="1511075"/>
            <a:ext cx="8561147" cy="47277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fontAlgn="t"/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AutoShape 2"/>
          <p:cNvCxnSpPr>
            <a:cxnSpLocks noChangeShapeType="1"/>
          </p:cNvCxnSpPr>
          <p:nvPr/>
        </p:nvCxnSpPr>
        <p:spPr bwMode="auto">
          <a:xfrm>
            <a:off x="7504113" y="9001125"/>
            <a:ext cx="9620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849875"/>
              </p:ext>
            </p:extLst>
          </p:nvPr>
        </p:nvGraphicFramePr>
        <p:xfrm>
          <a:off x="278052" y="1511072"/>
          <a:ext cx="8423989" cy="538263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94000"/>
                <a:gridCol w="2223005"/>
                <a:gridCol w="2590800"/>
                <a:gridCol w="2116184"/>
              </a:tblGrid>
              <a:tr h="624510"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Возраст детей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4-5 лет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Новые первичные представления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Признаки осени: осенние предметы (шишки, плоды, осенние листья). Признаки</a:t>
                      </a:r>
                      <a:r>
                        <a:rPr lang="ru-RU" sz="1600" baseline="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предметов: тонут, плавают.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Цель воспитателя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Формировать первичные представления о признаках осени: </a:t>
                      </a:r>
                      <a:r>
                        <a:rPr lang="ru-RU" sz="1600" baseline="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ru-RU" sz="1600" b="0" baseline="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осенних</a:t>
                      </a:r>
                      <a:r>
                        <a:rPr lang="ru-RU" sz="1600" b="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предметах </a:t>
                      </a: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(листья, шишки, жёлуди и т.п.),  их свойствах (тонут – плавают)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5255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Имеющиеся первичные представления, которые могут быть актуализированы в НОД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Предметы, встречающиеся осенью.  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Наблюдения, опыты, исследования.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Опыт с погружением в воду природных предметов.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Предполагаемая цель ребёнка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Узнать, плавают ли предметы, можно ли из них сделать кораблик и т.п.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Этапы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деятельно-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Действия детей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Задачи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Образовательные </a:t>
                      </a: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области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AutoShape 2"/>
          <p:cNvCxnSpPr>
            <a:cxnSpLocks noChangeShapeType="1"/>
          </p:cNvCxnSpPr>
          <p:nvPr/>
        </p:nvCxnSpPr>
        <p:spPr bwMode="auto">
          <a:xfrm>
            <a:off x="7504113" y="9001125"/>
            <a:ext cx="9620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познавательно-исследовательская. Тема – «Осень»</a:t>
            </a:r>
            <a:endParaRPr lang="ru-RU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61261" y="547970"/>
            <a:ext cx="8630811" cy="83451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Проведение наблюдений за осенними изменениями природы во время прогулки</a:t>
            </a:r>
            <a:endParaRPr lang="ru-RU" sz="24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004" y="4724404"/>
            <a:ext cx="6444342" cy="171994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85000" lnSpcReduction="10000"/>
          </a:bodyPr>
          <a:lstStyle/>
          <a:p>
            <a:r>
              <a:rPr lang="ru-RU" sz="25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Наблюдения проводим в форме игры «Сыщик».  Цель игры – обнаружить как можно больше признаков осени во время прогулки. Признаки осени вывешены на стенку в виде плаката. Дошкольник, нашедший новый признак осени отмечает на этом календаре природы свою находку.  </a:t>
            </a:r>
            <a:endParaRPr lang="ru-RU" sz="25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познавательно-исследовательская. Тема – «Весна»</a:t>
            </a:r>
            <a:endParaRPr lang="ru-RU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6" y="1518861"/>
            <a:ext cx="4474028" cy="297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Картинки по запросу красный лист кле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01" y="1537127"/>
            <a:ext cx="1061256" cy="124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0474" y="2401801"/>
            <a:ext cx="44631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</a:t>
            </a:r>
            <a:endParaRPr lang="ru-RU" b="1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8" t="7536" r="9664" b="12689"/>
          <a:stretch/>
        </p:blipFill>
        <p:spPr bwMode="auto">
          <a:xfrm>
            <a:off x="3382028" y="1518861"/>
            <a:ext cx="1545771" cy="125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58871" y="2422717"/>
            <a:ext cx="44631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</a:t>
            </a:r>
            <a:endParaRPr lang="ru-RU" b="1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3277908"/>
            <a:ext cx="1908940" cy="117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7975" y="3911350"/>
            <a:ext cx="44631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</a:t>
            </a:r>
            <a:endParaRPr lang="ru-RU" b="1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9232" y="3441921"/>
            <a:ext cx="1467938" cy="10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74001" y="3911350"/>
            <a:ext cx="44631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993" y="1632919"/>
            <a:ext cx="3627232" cy="245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1346" y="4345158"/>
            <a:ext cx="2174421" cy="217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0" y="665537"/>
            <a:ext cx="9029977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92500" lnSpcReduction="20000"/>
          </a:bodyPr>
          <a:lstStyle/>
          <a:p>
            <a:pPr algn="ctr"/>
            <a:r>
              <a:rPr lang="ru-RU" sz="25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Формирование первичных представлений о признаках осени, изменениях в жизни живых организмов</a:t>
            </a:r>
            <a:endParaRPr lang="ru-RU" sz="25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052" y="1511075"/>
            <a:ext cx="8561147" cy="47277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fontAlgn="t"/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AutoShape 2"/>
          <p:cNvCxnSpPr>
            <a:cxnSpLocks noChangeShapeType="1"/>
          </p:cNvCxnSpPr>
          <p:nvPr/>
        </p:nvCxnSpPr>
        <p:spPr bwMode="auto">
          <a:xfrm>
            <a:off x="7504113" y="9001125"/>
            <a:ext cx="9620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930267"/>
              </p:ext>
            </p:extLst>
          </p:nvPr>
        </p:nvGraphicFramePr>
        <p:xfrm>
          <a:off x="278052" y="1511072"/>
          <a:ext cx="8423989" cy="466874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94000"/>
                <a:gridCol w="2223005"/>
                <a:gridCol w="2590800"/>
                <a:gridCol w="2116184"/>
              </a:tblGrid>
              <a:tr h="624510"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Возраст детей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4-5 лет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Новые первичные представления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Признаки</a:t>
                      </a:r>
                      <a:r>
                        <a:rPr lang="ru-RU" sz="1600" baseline="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осени.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Цель воспитателя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5255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Имеющиеся первичные представления, которые могут быть актуализированы в НОД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Признаки времён года. 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Наблюдения, опыты, исследования.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Наблюдения за осенними явлениями на прогулке.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Предполагаемая цель ребёнка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Этапы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деятельно-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Действия детей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Задачи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Образовательные </a:t>
                      </a: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области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AutoShape 2"/>
          <p:cNvCxnSpPr>
            <a:cxnSpLocks noChangeShapeType="1"/>
          </p:cNvCxnSpPr>
          <p:nvPr/>
        </p:nvCxnSpPr>
        <p:spPr bwMode="auto">
          <a:xfrm>
            <a:off x="7504113" y="9001125"/>
            <a:ext cx="9620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познавательно-исследовательская. Тема – «Осень»</a:t>
            </a:r>
            <a:endParaRPr lang="ru-RU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0" y="665537"/>
            <a:ext cx="9029977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92500" lnSpcReduction="20000"/>
          </a:bodyPr>
          <a:lstStyle/>
          <a:p>
            <a:pPr algn="ctr"/>
            <a:r>
              <a:rPr lang="ru-RU" sz="25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Формирование первичных представлений о признаках осени, изменениях в жизни живых организмов</a:t>
            </a:r>
            <a:endParaRPr lang="ru-RU" sz="25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052" y="1511075"/>
            <a:ext cx="8561147" cy="47277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fontAlgn="t"/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AutoShape 2"/>
          <p:cNvCxnSpPr>
            <a:cxnSpLocks noChangeShapeType="1"/>
          </p:cNvCxnSpPr>
          <p:nvPr/>
        </p:nvCxnSpPr>
        <p:spPr bwMode="auto">
          <a:xfrm>
            <a:off x="7504113" y="9001125"/>
            <a:ext cx="9620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93262"/>
              </p:ext>
            </p:extLst>
          </p:nvPr>
        </p:nvGraphicFramePr>
        <p:xfrm>
          <a:off x="278052" y="1511072"/>
          <a:ext cx="8423989" cy="466874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94000"/>
                <a:gridCol w="2223005"/>
                <a:gridCol w="2590800"/>
                <a:gridCol w="2116184"/>
              </a:tblGrid>
              <a:tr h="624510"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Возраст детей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4-5 лет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Новые первичные представления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Признаки</a:t>
                      </a:r>
                      <a:r>
                        <a:rPr lang="ru-RU" sz="1600" baseline="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осени.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Цель воспитателя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Формировать</a:t>
                      </a:r>
                      <a:r>
                        <a:rPr lang="ru-RU" sz="16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первичные представления о признаках осени. 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5255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Имеющиеся первичные представления, которые могут быть актуализированы в НОД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Признаки времён года. 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Наблюдения, опыты, исследования.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Наблюдения за осенними явлениями на прогулке.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Предполагаемая цель ребёнка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Стать самым лучшим сыщиком.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Этапы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деятельно-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Действия детей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Задачи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Образовательные </a:t>
                      </a: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области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AutoShape 2"/>
          <p:cNvCxnSpPr>
            <a:cxnSpLocks noChangeShapeType="1"/>
          </p:cNvCxnSpPr>
          <p:nvPr/>
        </p:nvCxnSpPr>
        <p:spPr bwMode="auto">
          <a:xfrm>
            <a:off x="7504113" y="9001125"/>
            <a:ext cx="9620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познавательно-исследовательская. Тема – «Осень»</a:t>
            </a:r>
            <a:endParaRPr lang="ru-RU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3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4654" y="1700808"/>
            <a:ext cx="8520918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latinLnBrk="1" hangingPunct="0"/>
            <a:r>
              <a:rPr lang="ru-RU" sz="24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Наличие </a:t>
            </a:r>
            <a:r>
              <a:rPr lang="ru-RU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ведущей темы </a:t>
            </a:r>
            <a:r>
              <a:rPr lang="ru-RU" sz="24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течение недели – двух недель.</a:t>
            </a:r>
          </a:p>
          <a:p>
            <a:pPr latinLnBrk="1" hangingPunct="0"/>
            <a:r>
              <a:rPr lang="ru-RU" sz="2400" b="1" kern="0" dirty="0" smtClean="0">
                <a:solidFill>
                  <a:srgbClr val="002060"/>
                </a:solidFill>
                <a:latin typeface="Calibri"/>
                <a:cs typeface="Helvetica"/>
                <a:sym typeface="Calibri"/>
              </a:rPr>
              <a:t>Тема реализуется в разных видах деятельности</a:t>
            </a:r>
            <a:r>
              <a:rPr lang="ru-RU" sz="2400" kern="0" dirty="0" smtClean="0">
                <a:solidFill>
                  <a:srgbClr val="002060"/>
                </a:solidFill>
                <a:latin typeface="Calibri"/>
                <a:cs typeface="Helvetica"/>
                <a:sym typeface="Calibri"/>
              </a:rPr>
              <a:t>, которую дети </a:t>
            </a:r>
          </a:p>
          <a:p>
            <a:pPr latinLnBrk="1" hangingPunct="0"/>
            <a:r>
              <a:rPr lang="ru-RU" sz="2400" kern="0" dirty="0" smtClean="0">
                <a:solidFill>
                  <a:srgbClr val="002060"/>
                </a:solidFill>
                <a:latin typeface="Calibri"/>
                <a:cs typeface="Helvetica"/>
                <a:sym typeface="Calibri"/>
              </a:rPr>
              <a:t>могут осуществлять вместе с педагогом и </a:t>
            </a:r>
            <a:r>
              <a:rPr lang="ru-RU" sz="2400" kern="0" dirty="0">
                <a:solidFill>
                  <a:srgbClr val="002060"/>
                </a:solidFill>
                <a:latin typeface="Calibri"/>
                <a:cs typeface="Helvetica"/>
                <a:sym typeface="Calibri"/>
              </a:rPr>
              <a:t>самостоятельно</a:t>
            </a:r>
            <a:r>
              <a:rPr lang="ru-RU" sz="2400" kern="0" dirty="0" smtClean="0">
                <a:solidFill>
                  <a:srgbClr val="002060"/>
                </a:solidFill>
                <a:latin typeface="Calibri"/>
                <a:cs typeface="Helvetica"/>
                <a:sym typeface="Calibri"/>
              </a:rPr>
              <a:t>.</a:t>
            </a:r>
          </a:p>
        </p:txBody>
      </p:sp>
      <p:pic>
        <p:nvPicPr>
          <p:cNvPr id="7" name="Picture 14" descr="C:\Users\msi\Documents\дидакт игр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916" y="2960670"/>
            <a:ext cx="1431581" cy="104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9594" y="4148438"/>
            <a:ext cx="2201881" cy="584771"/>
          </a:xfrm>
          <a:prstGeom prst="rect">
            <a:avLst/>
          </a:prstGeom>
          <a:solidFill>
            <a:srgbClr val="FFCC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latinLnBrk="1" hangingPunct="0"/>
            <a:r>
              <a:rPr lang="ru-RU" sz="1600" kern="0" dirty="0" smtClean="0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Учимся играть в лото </a:t>
            </a:r>
          </a:p>
          <a:p>
            <a:pPr latinLnBrk="1" hangingPunct="0"/>
            <a:r>
              <a:rPr lang="ru-RU" sz="1600" kern="0" dirty="0" smtClean="0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«Погода»</a:t>
            </a:r>
            <a:endParaRPr lang="ru-RU" sz="1600" kern="0" dirty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pic>
        <p:nvPicPr>
          <p:cNvPr id="8" name="Picture 5" descr="C:\Users\msi\Documents\Podgotovka_abiturientov_k_CT_po_biologii_pomosch_shkolnikam прозр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33"/>
          <a:stretch/>
        </p:blipFill>
        <p:spPr bwMode="auto">
          <a:xfrm>
            <a:off x="3159555" y="2960670"/>
            <a:ext cx="1124413" cy="107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59832" y="4220144"/>
            <a:ext cx="2023948" cy="584771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latinLnBrk="1" hangingPunct="0"/>
            <a:r>
              <a:rPr lang="ru-RU" sz="1600" kern="0" dirty="0" smtClean="0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Учимся записывать </a:t>
            </a:r>
          </a:p>
          <a:p>
            <a:pPr latinLnBrk="1" hangingPunct="0"/>
            <a:r>
              <a:rPr lang="ru-RU" sz="1600" kern="0" dirty="0" smtClean="0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погоду</a:t>
            </a:r>
            <a:endParaRPr lang="ru-RU" sz="1600" kern="0" dirty="0">
              <a:solidFill>
                <a:srgbClr val="000000"/>
              </a:solidFill>
              <a:latin typeface="Helvetica"/>
              <a:ea typeface="+mj-ea"/>
              <a:cs typeface="Helvetica"/>
              <a:sym typeface="Helvetica"/>
            </a:endParaRPr>
          </a:p>
        </p:txBody>
      </p:sp>
      <p:pic>
        <p:nvPicPr>
          <p:cNvPr id="10" name="Picture 10" descr="C:\Users\msi\Documents\рис проз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5016" y="2963180"/>
            <a:ext cx="951587" cy="104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24128" y="4034110"/>
            <a:ext cx="1727392" cy="584771"/>
          </a:xfrm>
          <a:prstGeom prst="rect">
            <a:avLst/>
          </a:prstGeom>
          <a:solidFill>
            <a:srgbClr val="FFFF99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latinLnBrk="1" hangingPunct="0"/>
            <a:r>
              <a:rPr lang="ru-RU" sz="1600" kern="0" dirty="0" smtClean="0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Учимся рисовать</a:t>
            </a:r>
          </a:p>
          <a:p>
            <a:pPr latinLnBrk="1" hangingPunct="0"/>
            <a:r>
              <a:rPr lang="ru-RU" sz="1600" kern="0" dirty="0" smtClean="0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погоду</a:t>
            </a:r>
            <a:endParaRPr lang="ru-RU" sz="1600" kern="0" dirty="0">
              <a:solidFill>
                <a:srgbClr val="000000"/>
              </a:solidFill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69707" y="5522664"/>
            <a:ext cx="2006150" cy="584775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</a:bodyPr>
          <a:lstStyle/>
          <a:p>
            <a:r>
              <a:rPr lang="ru-RU" sz="1600" kern="0" dirty="0" smtClean="0">
                <a:solidFill>
                  <a:sysClr val="windowText" lastClr="000000"/>
                </a:solidFill>
                <a:latin typeface="Helvetica"/>
                <a:cs typeface="Helvetica"/>
                <a:sym typeface="Helvetica"/>
              </a:rPr>
              <a:t>Учимся делать </a:t>
            </a:r>
          </a:p>
          <a:p>
            <a:r>
              <a:rPr lang="ru-RU" sz="1600" kern="0" dirty="0" smtClean="0">
                <a:solidFill>
                  <a:sysClr val="windowText" lastClr="000000"/>
                </a:solidFill>
                <a:latin typeface="Helvetica"/>
                <a:cs typeface="Helvetica"/>
                <a:sym typeface="Helvetica"/>
              </a:rPr>
              <a:t>вертушки</a:t>
            </a:r>
            <a:endParaRPr lang="ru-RU" sz="1600" kern="0" dirty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pic>
        <p:nvPicPr>
          <p:cNvPr id="13" name="Picture 9" descr="C:\Users\msi\Documents\конструир прозр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4" y="5080114"/>
            <a:ext cx="1305955" cy="130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516216" y="5478323"/>
            <a:ext cx="2523448" cy="830997"/>
          </a:xfrm>
          <a:prstGeom prst="rect">
            <a:avLst/>
          </a:prstGeom>
          <a:solidFill>
            <a:srgbClr val="FF99FF"/>
          </a:solidFill>
        </p:spPr>
        <p:txBody>
          <a:bodyPr wrap="none">
            <a:spAutoFit/>
          </a:bodyPr>
          <a:lstStyle/>
          <a:p>
            <a:r>
              <a:rPr lang="ru-RU" sz="1600" kern="0" dirty="0" smtClean="0">
                <a:solidFill>
                  <a:sysClr val="windowText" lastClr="000000"/>
                </a:solidFill>
                <a:latin typeface="Helvetica"/>
                <a:cs typeface="Helvetica"/>
                <a:sym typeface="Helvetica"/>
              </a:rPr>
              <a:t>Учимся обсуждать, как </a:t>
            </a:r>
          </a:p>
          <a:p>
            <a:r>
              <a:rPr lang="ru-RU" sz="1600" kern="0" dirty="0" smtClean="0">
                <a:solidFill>
                  <a:sysClr val="windowText" lastClr="000000"/>
                </a:solidFill>
                <a:latin typeface="Helvetica"/>
                <a:cs typeface="Helvetica"/>
                <a:sym typeface="Helvetica"/>
              </a:rPr>
              <a:t>погода влияет на жизнь </a:t>
            </a:r>
          </a:p>
          <a:p>
            <a:r>
              <a:rPr lang="ru-RU" sz="1600" kern="0" dirty="0" smtClean="0">
                <a:solidFill>
                  <a:sysClr val="windowText" lastClr="000000"/>
                </a:solidFill>
                <a:latin typeface="Helvetica"/>
                <a:cs typeface="Helvetica"/>
                <a:sym typeface="Helvetica"/>
              </a:rPr>
              <a:t>людей</a:t>
            </a:r>
            <a:endParaRPr lang="ru-RU" sz="1600" kern="0" dirty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pic>
        <p:nvPicPr>
          <p:cNvPr id="15" name="Picture 8" descr="C:\Users\msi\Documents\говорят прозр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5338" y="5090222"/>
            <a:ext cx="1137580" cy="94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262"/>
          <p:cNvGrpSpPr/>
          <p:nvPr/>
        </p:nvGrpSpPr>
        <p:grpSpPr>
          <a:xfrm>
            <a:off x="452786" y="771525"/>
            <a:ext cx="8277227" cy="682625"/>
            <a:chOff x="0" y="0"/>
            <a:chExt cx="8277226" cy="682625"/>
          </a:xfrm>
        </p:grpSpPr>
        <p:pic>
          <p:nvPicPr>
            <p:cNvPr id="17" name="image52.png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8277226" cy="6826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" name="Shape 261"/>
            <p:cNvSpPr/>
            <p:nvPr/>
          </p:nvSpPr>
          <p:spPr>
            <a:xfrm>
              <a:off x="63499" y="156647"/>
              <a:ext cx="8148640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8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</a:defRPr>
              </a:pPr>
              <a:r>
                <a:rPr lang="ru-RU" sz="2400" b="0" kern="0" dirty="0" smtClean="0">
                  <a:solidFill>
                    <a:srgbClr val="002060"/>
                  </a:solidFill>
                </a:rPr>
                <a:t>ООП «Детский сад 2100»</a:t>
              </a:r>
              <a:endParaRPr sz="6600" b="0" kern="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53613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r>
              <a:rPr lang="ru-RU" sz="25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Игра «Ожившая картинка»</a:t>
            </a:r>
            <a:endParaRPr lang="ru-RU" sz="25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61" y="5563340"/>
            <a:ext cx="6389910" cy="10722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этой игре каждая группа детей рассказывает о своём объекте картины, а потом  сопровождают рассказ воспитателя </a:t>
            </a:r>
            <a:r>
              <a:rPr lang="ru-RU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демонстрацией его действий. </a:t>
            </a:r>
            <a:endParaRPr lang="ru-RU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коммуникативная. Тема – «Весна»</a:t>
            </a:r>
            <a:endParaRPr lang="ru-RU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744" y="1371599"/>
            <a:ext cx="2845695" cy="31847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r>
              <a:rPr lang="ru-R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«Мы перелётные </a:t>
            </a: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птицы. </a:t>
            </a:r>
            <a:endParaRPr lang="ru-RU" sz="16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Летом мы отложили яйца и выкормили птенцов. А теперь вместе с ними мы улетаем в тёплые края на зиму, но скоро вернёмся. У </a:t>
            </a: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нас есть </a:t>
            </a:r>
            <a:r>
              <a:rPr lang="ru-R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крылья</a:t>
            </a: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клюв, голова, </a:t>
            </a:r>
            <a:r>
              <a:rPr lang="ru-R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хвост</a:t>
            </a: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глаза, </a:t>
            </a:r>
            <a:r>
              <a:rPr lang="ru-R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лапки. </a:t>
            </a:r>
          </a:p>
          <a:p>
            <a:r>
              <a:rPr lang="ru-R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Мы </a:t>
            </a: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умеем ходить, </a:t>
            </a:r>
            <a:r>
              <a:rPr lang="ru-R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летать</a:t>
            </a: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endParaRPr lang="ru-RU" sz="16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искать пищу, строить </a:t>
            </a: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гнёзда</a:t>
            </a:r>
            <a:r>
              <a:rPr lang="ru-R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.» </a:t>
            </a:r>
            <a:endParaRPr lang="ru-RU" sz="16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1346" y="4725140"/>
            <a:ext cx="1905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Картинки по запросу осень в лесу животны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48" y="1298753"/>
            <a:ext cx="5841390" cy="264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8997" y="3944663"/>
            <a:ext cx="1726747" cy="16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1426028" y="1951140"/>
            <a:ext cx="3150638" cy="28396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10" y="4283703"/>
            <a:ext cx="1492283" cy="135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>
            <a:off x="895352" y="3360840"/>
            <a:ext cx="0" cy="996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0" y="665537"/>
            <a:ext cx="9029977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92500" lnSpcReduction="20000"/>
          </a:bodyPr>
          <a:lstStyle/>
          <a:p>
            <a:pPr algn="ctr"/>
            <a:r>
              <a:rPr lang="ru-RU" sz="25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Формирование первичных представлений о признаках осени, изменениях в жизни живых организмов</a:t>
            </a:r>
            <a:endParaRPr lang="ru-RU" sz="25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052" y="1511075"/>
            <a:ext cx="8561147" cy="47277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fontAlgn="t"/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AutoShape 2"/>
          <p:cNvCxnSpPr>
            <a:cxnSpLocks noChangeShapeType="1"/>
          </p:cNvCxnSpPr>
          <p:nvPr/>
        </p:nvCxnSpPr>
        <p:spPr bwMode="auto">
          <a:xfrm>
            <a:off x="7504113" y="9001125"/>
            <a:ext cx="9620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768096"/>
              </p:ext>
            </p:extLst>
          </p:nvPr>
        </p:nvGraphicFramePr>
        <p:xfrm>
          <a:off x="278052" y="1358668"/>
          <a:ext cx="8423989" cy="551641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94000"/>
                <a:gridCol w="2223005"/>
                <a:gridCol w="2590800"/>
                <a:gridCol w="2116184"/>
              </a:tblGrid>
              <a:tr h="624510"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Возраст детей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4-5 лет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Новые первичные представления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Признаки осени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Цель воспитателя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5255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Имеющиеся первичные представления, которые могут быть актуализированы в НОД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Признаки времён года.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Тема «НОД»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Игра «Ожившая картинка»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Предполагаемая цель ребёнка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Этапы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деятельности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Действия детей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Задачи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Образовательные </a:t>
                      </a: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области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AutoShape 2"/>
          <p:cNvCxnSpPr>
            <a:cxnSpLocks noChangeShapeType="1"/>
          </p:cNvCxnSpPr>
          <p:nvPr/>
        </p:nvCxnSpPr>
        <p:spPr bwMode="auto">
          <a:xfrm>
            <a:off x="7504113" y="9001125"/>
            <a:ext cx="9620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коммуникативная. Тема – «Осень»</a:t>
            </a:r>
            <a:endParaRPr lang="ru-RU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0" y="665537"/>
            <a:ext cx="9029977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92500" lnSpcReduction="20000"/>
          </a:bodyPr>
          <a:lstStyle/>
          <a:p>
            <a:pPr algn="ctr"/>
            <a:r>
              <a:rPr lang="ru-RU" sz="25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Формирование первичных представлений о признаках осени, изменениях в жизни живых организмов</a:t>
            </a:r>
            <a:endParaRPr lang="ru-RU" sz="25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052" y="1511075"/>
            <a:ext cx="8561147" cy="47277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fontAlgn="t"/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AutoShape 2"/>
          <p:cNvCxnSpPr>
            <a:cxnSpLocks noChangeShapeType="1"/>
          </p:cNvCxnSpPr>
          <p:nvPr/>
        </p:nvCxnSpPr>
        <p:spPr bwMode="auto">
          <a:xfrm>
            <a:off x="7504113" y="9001125"/>
            <a:ext cx="9620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292397"/>
              </p:ext>
            </p:extLst>
          </p:nvPr>
        </p:nvGraphicFramePr>
        <p:xfrm>
          <a:off x="278052" y="1358668"/>
          <a:ext cx="8423989" cy="544631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94000"/>
                <a:gridCol w="2223005"/>
                <a:gridCol w="2590800"/>
                <a:gridCol w="2116184"/>
              </a:tblGrid>
              <a:tr h="624510"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Возраст детей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4-5 лет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Новые первичные представления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Признаки осени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Цель воспитателя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Развитие навыков общения и взаимодействия,  умения выделять осенние признаки; активизация словаря по теме «Осень»; знакомство с образцом описательного рассказа об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осени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по картинке.</a:t>
                      </a:r>
                      <a:endParaRPr lang="ru-RU" sz="14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5255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Имеющиеся первичные представления, которые могут быть актуализированы в НОД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Признаки времён года.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Тема «НОД»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Игра «Ожившая картинка»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Предполагаемая цель ребёнка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Научиться играть в игру «Ожившая картинка»</a:t>
                      </a: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Этапы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деятельности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Действия детей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Задачи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Образовательные </a:t>
                      </a: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области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AutoShape 2"/>
          <p:cNvCxnSpPr>
            <a:cxnSpLocks noChangeShapeType="1"/>
          </p:cNvCxnSpPr>
          <p:nvPr/>
        </p:nvCxnSpPr>
        <p:spPr bwMode="auto">
          <a:xfrm>
            <a:off x="7504113" y="9001125"/>
            <a:ext cx="9620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коммуникативная. Тема – «Осень»</a:t>
            </a:r>
            <a:endParaRPr lang="ru-RU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ru-RU" dirty="0" smtClean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25400" y="532386"/>
            <a:ext cx="9029977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Алгоритм проектирования НОД </a:t>
            </a:r>
            <a:endParaRPr lang="ru-RU" sz="2500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628" y="1059716"/>
            <a:ext cx="8618372" cy="53737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r>
              <a:rPr lang="ru-RU" sz="1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Педагог</a:t>
            </a:r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1) исходя из темы (дня, недели, месяца и др.)  и (или) недавно полученных первичных представлений детей, выбирает художественный текст (сказку, рассказ, стихотворение);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2) готовит текст к продуктивному чтению: читает сам предварительно и вычитывает  три уровня текстовой информации: </a:t>
            </a:r>
            <a:r>
              <a:rPr lang="ru-RU" sz="1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фактуальную</a:t>
            </a:r>
            <a:r>
              <a:rPr lang="ru-RU" sz="1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подтекстовую </a:t>
            </a:r>
            <a:r>
              <a:rPr lang="ru-RU" sz="1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концептуальную;</a:t>
            </a:r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3) определяет художественную задачу </a:t>
            </a:r>
            <a:r>
              <a:rPr lang="ru-RU" sz="1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текста;</a:t>
            </a:r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4) формулирует цель НОД воспитателя в соответствии с возрастом детей и художественной задачей текста (чего хочет достичь воспитатель в результате данной деятельности детей);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5) формулирует тему НОД, исходя из художественной задачи текста;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6) формулирует задачи (шаги по достижению цели) для каждого этапа деятельности; соотносит задачи с соответствующими  образовательными областями;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7) продумывает действия детей на каждом  этапе деятельности;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8) прогнозирует цель, которую могут поставить дети (ради чего захотят прочитать текст);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9) обдумывает работу до чтения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на мотивационном этапе: игровую или иную ситуацию, которая мотивирует ребенка к чтению,  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на ориентировочном этапе: вопросы, подводящие ребенка к осознанию или формулированию цели чтения;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10) определяет в тексте места остановок, продумывает комментарии и вопросы к автору текста в местах остановок (исполнительский этап);</a:t>
            </a: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11) продумывает работу после чтения (на исполнительском этапе: вопросы к детям по содержанию текста, итоговый вопрос, творческое задание);</a:t>
            </a:r>
          </a:p>
          <a:p>
            <a:pPr fontAlgn="t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12) продумывает организацию </a:t>
            </a:r>
            <a:r>
              <a:rPr lang="ru-RU" sz="1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РППС;</a:t>
            </a:r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13) продумывает вопросы рефлексивного </a:t>
            </a:r>
            <a:r>
              <a:rPr lang="ru-RU" sz="1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этапа;</a:t>
            </a:r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14) продумывает, что можно предложить детям для самостоятельной деятельности (перспективный этап).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4366" y="1088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восприятие художественной литературы и фольклора</a:t>
            </a:r>
          </a:p>
        </p:txBody>
      </p:sp>
    </p:spTree>
    <p:extLst>
      <p:ext uri="{BB962C8B-B14F-4D97-AF65-F5344CB8AC3E}">
        <p14:creationId xmlns:p14="http://schemas.microsoft.com/office/powerpoint/2010/main" val="24999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05543"/>
            <a:ext cx="7886700" cy="885146"/>
          </a:xfrm>
        </p:spPr>
        <p:txBody>
          <a:bodyPr>
            <a:noAutofit/>
          </a:bodyPr>
          <a:lstStyle/>
          <a:p>
            <a:r>
              <a:rPr lang="ru-RU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Юрий Коваль. «Весенний кот», «Летний кот», «Осеннее </a:t>
            </a:r>
            <a:r>
              <a:rPr lang="ru-RU" sz="3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котяро</a:t>
            </a:r>
            <a:r>
              <a:rPr lang="ru-RU" sz="3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</a:t>
            </a:r>
            <a:endParaRPr lang="ru-RU" sz="3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47257"/>
            <a:ext cx="4955721" cy="362970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Работа до чтения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-  У одного лесника жил кот, который каждые три месяца становился другим, не похожим на себя. Как такое могло быть?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Ребята либо делают свои предположения, либо затрудняются ответить.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- Вот и я тоже не смогла понять и спросила у лесника. Почему Ваш кот все время разный? А лесник улыбнулся и дал мне книжку. И что мне с ней делать?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Как правило, дети здесь говорят: «Читать! Там, наверное, написано про этого кота»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восприятие художественной литературы и фольклора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5256" y="2618014"/>
            <a:ext cx="3331029" cy="249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5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восприятие художественной литературы и фольклора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1" y="665537"/>
            <a:ext cx="9029977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92500" lnSpcReduction="20000"/>
          </a:bodyPr>
          <a:lstStyle/>
          <a:p>
            <a:pPr algn="ctr"/>
            <a:r>
              <a:rPr lang="ru-RU" sz="25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Задача: формировать первичные представления о признаках времён года, изменениях в жизни живых организмов</a:t>
            </a:r>
            <a:endParaRPr lang="ru-RU" sz="25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2185" y="1404761"/>
            <a:ext cx="6018244" cy="54532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 fontScale="62500" lnSpcReduction="20000"/>
          </a:bodyPr>
          <a:lstStyle/>
          <a:p>
            <a:r>
              <a:rPr lang="ru-RU" sz="2400" b="1" dirty="0" smtClean="0"/>
              <a:t>Весенний </a:t>
            </a:r>
            <a:r>
              <a:rPr lang="ru-RU" sz="2400" b="1" dirty="0"/>
              <a:t>кот</a:t>
            </a:r>
            <a:endParaRPr lang="ru-RU" sz="2400" dirty="0"/>
          </a:p>
          <a:p>
            <a:r>
              <a:rPr lang="ru-RU" sz="2400" dirty="0"/>
              <a:t>Пришла весна, зацвели мать-и-мачеха и незабудки, под коричневыми корнями леса явились подснежники, а в соседнем доме неожиданно расцвёл Кот. </a:t>
            </a:r>
            <a:r>
              <a:rPr lang="ru-RU" sz="2400" i="1" dirty="0">
                <a:solidFill>
                  <a:srgbClr val="FF0000"/>
                </a:solidFill>
              </a:rPr>
              <a:t>(Как это так – расцвел кот?)</a:t>
            </a:r>
            <a:r>
              <a:rPr lang="ru-RU" sz="2400" dirty="0"/>
              <a:t> Подснежниками заголубели котовьи усы, мать-и-мачехой и листом черёмухи </a:t>
            </a:r>
            <a:r>
              <a:rPr lang="ru-RU" sz="2400" dirty="0" err="1"/>
              <a:t>зазолотели</a:t>
            </a:r>
            <a:r>
              <a:rPr lang="ru-RU" sz="2400" dirty="0"/>
              <a:t> глаза, а на лапах и на груди объявились белые вербные серёжки. Разукрашенный, цветущий, полёживал он на новой траве, посиживал на старом заборе, блистал глазами на крыше сарая. </a:t>
            </a:r>
            <a:r>
              <a:rPr lang="ru-RU" sz="2400" i="1" dirty="0">
                <a:solidFill>
                  <a:srgbClr val="FF0000"/>
                </a:solidFill>
              </a:rPr>
              <a:t>(Представили себе кота?)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Я всё ждал, что на хвосте у него объявится какой-нибудь тюльпан весенний, особенный, котовий, но тюльпан не появлялся.</a:t>
            </a:r>
          </a:p>
          <a:p>
            <a:r>
              <a:rPr lang="ru-RU" sz="2400" dirty="0"/>
              <a:t>«Наверно, у котов хвосты цветут позднее, — думал я. — Летом, в июле».</a:t>
            </a:r>
          </a:p>
          <a:p>
            <a:r>
              <a:rPr lang="ru-RU" sz="2400" i="1" dirty="0">
                <a:solidFill>
                  <a:srgbClr val="FF0000"/>
                </a:solidFill>
              </a:rPr>
              <a:t>Как вам понравился кот? Как вы думаете, а он по характеру какой? Придумайте название этому рассказу?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b="1" dirty="0"/>
              <a:t>Летний кот</a:t>
            </a:r>
            <a:endParaRPr lang="ru-RU" sz="2400" dirty="0"/>
          </a:p>
          <a:p>
            <a:r>
              <a:rPr lang="ru-RU" sz="2400" dirty="0"/>
              <a:t>Тут на днях встретил я Летнего кота. Рыжий и жаркий, вобравший в себя солнечный зной </a:t>
            </a:r>
            <a:r>
              <a:rPr lang="ru-RU" sz="2400" i="1" dirty="0"/>
              <a:t>(жару значит),</a:t>
            </a:r>
            <a:r>
              <a:rPr lang="ru-RU" sz="2400" dirty="0"/>
              <a:t> лениво развалился он в траве, еле шевелил усами. Заслышав мои шаги, он поднял голову и строго поглядел: дескать, проходи, проходи, не заслоняй солнца. </a:t>
            </a:r>
            <a:r>
              <a:rPr lang="ru-RU" sz="2400" i="1" dirty="0"/>
              <a:t>(Важный какой…)</a:t>
            </a:r>
            <a:endParaRPr lang="ru-RU" sz="2400" dirty="0"/>
          </a:p>
          <a:p>
            <a:r>
              <a:rPr lang="ru-RU" sz="2400" dirty="0"/>
              <a:t>Целый день валялся кот на солнце. То правый бок подставит солнцу, то левый, то хвост, то усы. </a:t>
            </a:r>
            <a:r>
              <a:rPr lang="ru-RU" sz="2400" i="1" dirty="0">
                <a:solidFill>
                  <a:srgbClr val="FF0000"/>
                </a:solidFill>
              </a:rPr>
              <a:t>(Загорал что ли?)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dirty="0"/>
              <a:t>Начался закат и кончился. Наступила ночь, но долго ещё что-то светилось в саду. </a:t>
            </a:r>
            <a:r>
              <a:rPr lang="ru-RU" sz="2400" i="1" dirty="0">
                <a:solidFill>
                  <a:srgbClr val="FF0000"/>
                </a:solidFill>
              </a:rPr>
              <a:t>(Интересно, что это было?)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Это светился летний солнечный кот-подсолнух.</a:t>
            </a:r>
          </a:p>
          <a:p>
            <a:r>
              <a:rPr lang="ru-RU" sz="2400" i="1" dirty="0">
                <a:solidFill>
                  <a:srgbClr val="FF0000"/>
                </a:solidFill>
              </a:rPr>
              <a:t>Как назовем рассказ? А как вам летний кот, другой? Встречали вы таких котов? Как вы думаете, а как следующий рассказ называется?</a:t>
            </a:r>
            <a:endParaRPr lang="ru-RU" sz="2400" dirty="0">
              <a:solidFill>
                <a:srgbClr val="FF0000"/>
              </a:solidFill>
            </a:endParaRPr>
          </a:p>
          <a:p>
            <a:pPr indent="271463" algn="just"/>
            <a:endParaRPr lang="ru-RU" sz="20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1822" y="2166257"/>
            <a:ext cx="2799471" cy="22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8670" y="4539342"/>
            <a:ext cx="2825773" cy="215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3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восприятие художественной литературы и фольклора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163286" y="717977"/>
            <a:ext cx="9029977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92500" lnSpcReduction="20000"/>
          </a:bodyPr>
          <a:lstStyle/>
          <a:p>
            <a:pPr algn="ctr"/>
            <a:r>
              <a:rPr lang="ru-RU" sz="25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Задача: формировать первичные представления о признаках времён года, изменениях в жизни живых организмов</a:t>
            </a:r>
            <a:endParaRPr lang="ru-RU" sz="25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2812" y="1566344"/>
            <a:ext cx="5854959" cy="30600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 fontScale="77500" lnSpcReduction="20000"/>
          </a:bodyPr>
          <a:lstStyle/>
          <a:p>
            <a:r>
              <a:rPr lang="ru-RU" b="1" dirty="0" smtClean="0"/>
              <a:t>Осеннее </a:t>
            </a:r>
            <a:r>
              <a:rPr lang="ru-RU" b="1" dirty="0" err="1"/>
              <a:t>котяро</a:t>
            </a:r>
            <a:endParaRPr lang="ru-RU" dirty="0"/>
          </a:p>
          <a:p>
            <a:r>
              <a:rPr lang="ru-RU" dirty="0"/>
              <a:t>Падают листья на землю и на кота. А кот караулит, подстерегает и вдруг бросается на падающий лист, прихлопывает его лапой и грозно грызёт. </a:t>
            </a:r>
            <a:r>
              <a:rPr lang="ru-RU" i="1" dirty="0">
                <a:solidFill>
                  <a:srgbClr val="FF0000"/>
                </a:solidFill>
              </a:rPr>
              <a:t>(Почему он так делает, как вы думаете?)</a:t>
            </a:r>
            <a:r>
              <a:rPr lang="ru-RU" dirty="0"/>
              <a:t> Ему кажется, что это такие воробьи разноцветные. «Глупое осеннее </a:t>
            </a:r>
            <a:r>
              <a:rPr lang="ru-RU" dirty="0" err="1"/>
              <a:t>котяро</a:t>
            </a:r>
            <a:r>
              <a:rPr lang="ru-RU" dirty="0"/>
              <a:t>, — думаю я. — Листья с воробьями путает». А кот заметил, что я про него думаю, и затаился. </a:t>
            </a:r>
            <a:r>
              <a:rPr lang="ru-RU" i="1" dirty="0">
                <a:solidFill>
                  <a:srgbClr val="FF0000"/>
                </a:solidFill>
              </a:rPr>
              <a:t>(Стыдно наверное стало)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Падают листья, заваливают кота. «Эх, и сам-то я как опавший листок, — грустит кот. — Печально на душе, тоскливо». «Какой листок? — думаю я. — Вон какая морда толстая да усатая». «При чём здесь морда? На душе тяжело. Лежу вот под листьями, грущу». «Чего ты грустишь-то, </a:t>
            </a:r>
            <a:r>
              <a:rPr lang="ru-RU" dirty="0" err="1"/>
              <a:t>котяро</a:t>
            </a:r>
            <a:r>
              <a:rPr lang="ru-RU" dirty="0"/>
              <a:t> осеннее?»</a:t>
            </a:r>
            <a:r>
              <a:rPr lang="ru-RU" i="1" dirty="0"/>
              <a:t> </a:t>
            </a:r>
            <a:r>
              <a:rPr lang="ru-RU" i="1" dirty="0">
                <a:solidFill>
                  <a:srgbClr val="FF0000"/>
                </a:solidFill>
              </a:rPr>
              <a:t>(Отчего же кот грустит?)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«Жалко как-то… Вот и птички улетают… Вам этого не понять». До вечера лежал кот в подсолнухах, печалился.</a:t>
            </a:r>
          </a:p>
          <a:p>
            <a:r>
              <a:rPr lang="ru-RU" dirty="0"/>
              <a:t>Похолодало. Вскочил кот, выгнул дугою спину, фыркнул и помчался в дом. Сразу полез </a:t>
            </a:r>
            <a:r>
              <a:rPr lang="ru-RU" i="1" dirty="0">
                <a:solidFill>
                  <a:srgbClr val="FF0000"/>
                </a:solidFill>
              </a:rPr>
              <a:t>(как вы думаете куда?)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на печку. «Хватит мне быть осенним котом, — ворчал он. — Стану теперь </a:t>
            </a:r>
            <a:r>
              <a:rPr lang="ru-RU" i="1" dirty="0">
                <a:solidFill>
                  <a:srgbClr val="FF0000"/>
                </a:solidFill>
              </a:rPr>
              <a:t>(каким?)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зимним». В эту ночь и выпал первый снег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indent="271463" algn="just"/>
            <a:endParaRPr lang="ru-RU" sz="20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771" y="1796143"/>
            <a:ext cx="2963382" cy="219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99893" y="4044895"/>
            <a:ext cx="19991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Художник Татьяна Маврина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6030" y="4493197"/>
            <a:ext cx="8446970" cy="245188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 lnSpcReduction="10000"/>
          </a:bodyPr>
          <a:lstStyle/>
          <a:p>
            <a:r>
              <a:rPr lang="ru-RU" b="1" u="sng" dirty="0" smtClean="0"/>
              <a:t>Работа после чтения</a:t>
            </a:r>
          </a:p>
          <a:p>
            <a:r>
              <a:rPr lang="ru-RU" sz="1400" i="1" dirty="0">
                <a:solidFill>
                  <a:srgbClr val="FF0000"/>
                </a:solidFill>
              </a:rPr>
              <a:t>Хорош осенний кот? Чем ребята все коты отличались? Почему они менялись? А только ли коты меняются в процессе смены времен года?</a:t>
            </a:r>
            <a:endParaRPr lang="ru-RU" sz="1400" dirty="0">
              <a:solidFill>
                <a:srgbClr val="FF0000"/>
              </a:solidFill>
            </a:endParaRPr>
          </a:p>
          <a:p>
            <a:r>
              <a:rPr lang="ru-RU" sz="1400" i="1" dirty="0">
                <a:solidFill>
                  <a:srgbClr val="FF0000"/>
                </a:solidFill>
              </a:rPr>
              <a:t>Какой кот вам больше всего понравился.</a:t>
            </a:r>
            <a:endParaRPr lang="ru-RU" sz="1400" dirty="0">
              <a:solidFill>
                <a:srgbClr val="FF0000"/>
              </a:solidFill>
            </a:endParaRPr>
          </a:p>
          <a:p>
            <a:r>
              <a:rPr lang="ru-RU" sz="1400" i="1" dirty="0">
                <a:solidFill>
                  <a:srgbClr val="FF0000"/>
                </a:solidFill>
              </a:rPr>
              <a:t>Представьте каждый своего кота и опишите мне.</a:t>
            </a:r>
            <a:endParaRPr lang="ru-RU" sz="1400" dirty="0">
              <a:solidFill>
                <a:srgbClr val="FF0000"/>
              </a:solidFill>
            </a:endParaRPr>
          </a:p>
          <a:p>
            <a:r>
              <a:rPr lang="ru-RU" sz="1400" i="1" dirty="0">
                <a:solidFill>
                  <a:srgbClr val="FF0000"/>
                </a:solidFill>
              </a:rPr>
              <a:t>Послушайте, у вас такие красивые коты. Я бы хотела своим друзьям о них рассказать, но я не запомнила всех. Что же делать? Может записать? Вы умеете? А рисовать. Рисуем котов.</a:t>
            </a:r>
            <a:endParaRPr lang="ru-RU" sz="1400" dirty="0">
              <a:solidFill>
                <a:srgbClr val="FF0000"/>
              </a:solidFill>
            </a:endParaRPr>
          </a:p>
          <a:p>
            <a:r>
              <a:rPr lang="ru-RU" sz="1400" i="1" dirty="0">
                <a:solidFill>
                  <a:srgbClr val="FF0000"/>
                </a:solidFill>
              </a:rPr>
              <a:t>Как вы думаете, автору рассказов о котах понравятся наши рисунки?</a:t>
            </a:r>
            <a:endParaRPr lang="ru-RU" sz="1400" dirty="0">
              <a:solidFill>
                <a:srgbClr val="FF0000"/>
              </a:solidFill>
            </a:endParaRPr>
          </a:p>
          <a:p>
            <a:r>
              <a:rPr lang="ru-RU" sz="1400" i="1" dirty="0">
                <a:solidFill>
                  <a:srgbClr val="FF0000"/>
                </a:solidFill>
              </a:rPr>
              <a:t>Представьте автора рассказов, какой он? Чем он увлекается, интересуется? Как точно вы его описали. Его зовут Юрий Коваль. </a:t>
            </a:r>
            <a:r>
              <a:rPr lang="ru-RU" sz="1400" b="1" i="1" dirty="0">
                <a:solidFill>
                  <a:srgbClr val="FF0000"/>
                </a:solidFill>
              </a:rPr>
              <a:t>Чему он нас хотел научить?</a:t>
            </a:r>
            <a:r>
              <a:rPr lang="ru-RU" sz="1400" i="1" dirty="0">
                <a:solidFill>
                  <a:srgbClr val="FF0000"/>
                </a:solidFill>
              </a:rPr>
              <a:t> </a:t>
            </a:r>
            <a:r>
              <a:rPr lang="ru-RU" sz="1400" b="1" i="1" dirty="0">
                <a:solidFill>
                  <a:srgbClr val="FF0000"/>
                </a:solidFill>
              </a:rPr>
              <a:t>Что сегодня было самым интересным, самым удивительным?</a:t>
            </a:r>
            <a:endParaRPr lang="ru-RU" sz="1400" dirty="0">
              <a:solidFill>
                <a:srgbClr val="FF0000"/>
              </a:solidFill>
            </a:endParaRPr>
          </a:p>
          <a:p>
            <a:endParaRPr lang="ru-RU" dirty="0"/>
          </a:p>
          <a:p>
            <a:pPr indent="271463" algn="just"/>
            <a:endParaRPr lang="ru-RU" sz="20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1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ru-RU" dirty="0" smtClean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665537"/>
            <a:ext cx="9029977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92500" lnSpcReduction="20000"/>
          </a:bodyPr>
          <a:lstStyle/>
          <a:p>
            <a:pPr algn="ctr"/>
            <a:r>
              <a:rPr lang="ru-RU" sz="25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формируются первичные представления дошкольников в различных видах деятельности?</a:t>
            </a:r>
            <a:endParaRPr lang="ru-RU" sz="25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752958"/>
              </p:ext>
            </p:extLst>
          </p:nvPr>
        </p:nvGraphicFramePr>
        <p:xfrm>
          <a:off x="142975" y="1429441"/>
          <a:ext cx="8744025" cy="5428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305"/>
                <a:gridCol w="1923241"/>
                <a:gridCol w="2014494"/>
                <a:gridCol w="944880"/>
                <a:gridCol w="2145105"/>
              </a:tblGrid>
              <a:tr h="80608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Автор  и название произведения</a:t>
                      </a:r>
                    </a:p>
                  </a:txBody>
                  <a:tcPr marL="42703" marR="42703" marT="42703" marB="42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  <a:r>
                        <a:rPr lang="ru-RU" sz="18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Юрий Коваль. «Весенний кот», «Летний кот», «Осеннее </a:t>
                      </a:r>
                      <a:r>
                        <a:rPr lang="ru-RU" sz="18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котяро</a:t>
                      </a:r>
                      <a:r>
                        <a:rPr lang="ru-RU" sz="18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»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42703" marR="42703" marT="42703" marB="42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6088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Цель воспитателя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42703" marR="42703" marT="42703" marB="42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Создать условия для включения воображения детей;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используя художественную литературу рассказать о природе в разные времена года; актуализировать имеющиеся у детей первичные представления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42703" marR="42703" marT="42703" marB="42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6088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Тема НОД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42703" marR="42703" marT="42703" marB="42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«Странные коты по рассказам Ю. Коваля «Весенний кот», «Летний кот», «Осеннее </a:t>
                      </a:r>
                      <a:r>
                        <a:rPr lang="ru-RU" sz="1800" b="0" kern="1200" baseline="0" dirty="0" err="1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котяро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».</a:t>
                      </a:r>
                      <a:endParaRPr lang="ru-RU" sz="1800" b="0" kern="1200" baseline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42703" marR="42703" marT="42703" marB="42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6088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Предполагаемая цель ребёнка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42703" marR="42703" marT="42703" marB="42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Узнать, почему кот менялся каждые три месяца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42703" marR="42703" marT="42703" marB="42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6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Этапы деятельности</a:t>
                      </a:r>
                    </a:p>
                  </a:txBody>
                  <a:tcPr marL="42703" marR="42703" marT="42703" marB="42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Действия детей</a:t>
                      </a:r>
                    </a:p>
                  </a:txBody>
                  <a:tcPr marL="42703" marR="42703" marT="42703" marB="42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Задачи</a:t>
                      </a:r>
                    </a:p>
                  </a:txBody>
                  <a:tcPr marL="42703" marR="42703" marT="42703" marB="42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42703" marR="42703" marT="42703" marB="42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Образовательные области</a:t>
                      </a:r>
                    </a:p>
                  </a:txBody>
                  <a:tcPr marL="42703" marR="42703" marT="42703" marB="42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47366" y="1088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восприятие художественной литературы и фольклора</a:t>
            </a:r>
          </a:p>
        </p:txBody>
      </p:sp>
    </p:spTree>
    <p:extLst>
      <p:ext uri="{BB962C8B-B14F-4D97-AF65-F5344CB8AC3E}">
        <p14:creationId xmlns:p14="http://schemas.microsoft.com/office/powerpoint/2010/main" val="41232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571" y="859972"/>
            <a:ext cx="3525199" cy="193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4830" y="816429"/>
            <a:ext cx="3191542" cy="202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восприятие мультфильмов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42" y="2960467"/>
            <a:ext cx="3913020" cy="190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571" y="5000612"/>
            <a:ext cx="3082698" cy="175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945" y="2962515"/>
            <a:ext cx="2620055" cy="233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32514" y="5617029"/>
            <a:ext cx="3864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Мультфильм сделан детьми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6204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8166" y="85333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ru-RU" dirty="0" smtClean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3165" y="6543888"/>
            <a:ext cx="23508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2016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конструирование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" y="665537"/>
            <a:ext cx="9029977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92500" lnSpcReduction="20000"/>
          </a:bodyPr>
          <a:lstStyle/>
          <a:p>
            <a:pPr algn="ctr"/>
            <a:r>
              <a:rPr lang="ru-RU" sz="25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Формирование первичные представления о признаках осени, изменениях в жизни живых </a:t>
            </a:r>
            <a:r>
              <a:rPr lang="ru-RU" sz="2500" b="1" dirty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организмов (подготовке к </a:t>
            </a:r>
            <a:r>
              <a:rPr lang="ru-RU" sz="25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зиме</a:t>
            </a:r>
            <a:r>
              <a:rPr lang="ru-RU" sz="2500" b="1" dirty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0333" y="5520898"/>
            <a:ext cx="6834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Скоро наступят холода и синиц нам </a:t>
            </a:r>
          </a:p>
          <a:p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придётся подкармливать. Сделаем кормушку. </a:t>
            </a:r>
            <a:endParaRPr lang="ru-RU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2427" y="1385537"/>
            <a:ext cx="3432399" cy="324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23" r="18416"/>
          <a:stretch/>
        </p:blipFill>
        <p:spPr bwMode="auto">
          <a:xfrm>
            <a:off x="794656" y="1469563"/>
            <a:ext cx="3864429" cy="398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5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475555"/>
              </p:ext>
            </p:extLst>
          </p:nvPr>
        </p:nvGraphicFramePr>
        <p:xfrm>
          <a:off x="251520" y="1412776"/>
          <a:ext cx="4229582" cy="4724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4791"/>
                <a:gridCol w="2114791"/>
              </a:tblGrid>
              <a:tr h="50311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Мы и наш детский сад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Части суток. Режим дня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Игра и игрушки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Праздник мальчиков и пап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Осень. Краски осени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Праздник девочек и мам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Дары осени: фрукты, ягоды, овощи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Проводы зимы («Масленица»)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Кто мы? Какие мы?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Весна: краски весны и пробуждение природы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Моя семья. Помощь маме (семье)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Растения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45257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Зима: краски и забавы зимы 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Животные домашние и дикие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Новый год к нам мчится!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Скоро лето! Краски лета. 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Одеваемся по погоде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Что мы знаем и умеем</a:t>
                      </a:r>
                    </a:p>
                    <a:p>
                      <a:pPr algn="l"/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Хозяйничаем дома</a:t>
                      </a:r>
                    </a:p>
                    <a:p>
                      <a:pPr algn="l"/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4719" y="692696"/>
            <a:ext cx="7382786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ctr" latinLnBrk="1" hangingPunct="0"/>
            <a:r>
              <a:rPr lang="ru-RU" sz="2000" b="1" kern="0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Формирование первичных представлений </a:t>
            </a:r>
          </a:p>
          <a:p>
            <a:pPr latinLnBrk="1" hangingPunct="0"/>
            <a:r>
              <a:rPr lang="ru-RU" sz="2000" kern="0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Тематическое планирование для младшей группы (3-4 года)</a:t>
            </a:r>
            <a:endParaRPr lang="ru-RU" sz="2000" kern="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Helvetica"/>
            </a:endParaRPr>
          </a:p>
        </p:txBody>
      </p:sp>
      <p:pic>
        <p:nvPicPr>
          <p:cNvPr id="18434" name="Picture 2" descr="http://www.kazaks.net/tradition/image/3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439469"/>
            <a:ext cx="3333750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archsovet.msk.ru/image/uploads/image/bumagina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4009" y="3701322"/>
            <a:ext cx="3122407" cy="255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5861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конструирование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665537"/>
            <a:ext cx="9029977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92500" lnSpcReduction="20000"/>
          </a:bodyPr>
          <a:lstStyle/>
          <a:p>
            <a:pPr algn="ctr"/>
            <a:r>
              <a:rPr lang="ru-RU" sz="25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Формирование первичных представлений о признаках весны, изменениях в жизни живых организмов</a:t>
            </a:r>
            <a:endParaRPr lang="ru-RU" sz="25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052" y="1511075"/>
            <a:ext cx="8561147" cy="47277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fontAlgn="t"/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AutoShape 2"/>
          <p:cNvCxnSpPr>
            <a:cxnSpLocks noChangeShapeType="1"/>
          </p:cNvCxnSpPr>
          <p:nvPr/>
        </p:nvCxnSpPr>
        <p:spPr bwMode="auto">
          <a:xfrm>
            <a:off x="7504113" y="9001125"/>
            <a:ext cx="9620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793517"/>
              </p:ext>
            </p:extLst>
          </p:nvPr>
        </p:nvGraphicFramePr>
        <p:xfrm>
          <a:off x="278052" y="1511072"/>
          <a:ext cx="8423989" cy="470631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87908"/>
                <a:gridCol w="1818429"/>
                <a:gridCol w="2051683"/>
                <a:gridCol w="952852"/>
                <a:gridCol w="1913117"/>
              </a:tblGrid>
              <a:tr h="624510"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Возраст детей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4-5 лет</a:t>
                      </a:r>
                      <a:endParaRPr lang="ru-RU" sz="18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Объект конструирования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Кормушка</a:t>
                      </a:r>
                      <a:endParaRPr lang="ru-RU" sz="18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Техника и материал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Пакеты</a:t>
                      </a:r>
                      <a:r>
                        <a:rPr lang="ru-RU" sz="1800" baseline="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от молока</a:t>
                      </a:r>
                      <a:endParaRPr lang="ru-RU" sz="18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Цель воспитателя 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Предполагаемая цель ребёнка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Ситуация </a:t>
                      </a: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для  мотивационного этапа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Скоро наступит зима, корма не станет. Нужно помочь синицам.</a:t>
                      </a:r>
                      <a:endParaRPr lang="ru-RU" sz="18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Этапы деятельности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Действия детей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Задачи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Образовательные области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AutoShape 2"/>
          <p:cNvCxnSpPr>
            <a:cxnSpLocks noChangeShapeType="1"/>
          </p:cNvCxnSpPr>
          <p:nvPr/>
        </p:nvCxnSpPr>
        <p:spPr bwMode="auto">
          <a:xfrm>
            <a:off x="7504113" y="9001125"/>
            <a:ext cx="9620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566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конструирование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665537"/>
            <a:ext cx="9029977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92500" lnSpcReduction="20000"/>
          </a:bodyPr>
          <a:lstStyle/>
          <a:p>
            <a:pPr algn="ctr"/>
            <a:r>
              <a:rPr lang="ru-RU" sz="25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Формирование первичных представлений о признаках весны, изменениях в жизни живых организмов</a:t>
            </a:r>
            <a:endParaRPr lang="ru-RU" sz="25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052" y="1511075"/>
            <a:ext cx="8561147" cy="47277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fontAlgn="t"/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AutoShape 2"/>
          <p:cNvCxnSpPr>
            <a:cxnSpLocks noChangeShapeType="1"/>
          </p:cNvCxnSpPr>
          <p:nvPr/>
        </p:nvCxnSpPr>
        <p:spPr bwMode="auto">
          <a:xfrm>
            <a:off x="7504113" y="9001125"/>
            <a:ext cx="9620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338488"/>
              </p:ext>
            </p:extLst>
          </p:nvPr>
        </p:nvGraphicFramePr>
        <p:xfrm>
          <a:off x="278052" y="1511072"/>
          <a:ext cx="8423989" cy="470631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87908"/>
                <a:gridCol w="1818429"/>
                <a:gridCol w="2051683"/>
                <a:gridCol w="952852"/>
                <a:gridCol w="1913117"/>
              </a:tblGrid>
              <a:tr h="624510"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Возраст детей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4-5 лет</a:t>
                      </a:r>
                      <a:endParaRPr lang="ru-RU" sz="18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Объект конструирования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Кормушка</a:t>
                      </a:r>
                      <a:endParaRPr lang="ru-RU" sz="18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Техника и материал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Пакеты</a:t>
                      </a:r>
                      <a:r>
                        <a:rPr lang="ru-RU" sz="1800" baseline="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от молока</a:t>
                      </a:r>
                      <a:endParaRPr lang="ru-RU" sz="18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Цель воспитателя 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Закрепить первичные представления</a:t>
                      </a:r>
                      <a:r>
                        <a:rPr lang="ru-RU" sz="1800" baseline="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о жизни животных в разные времена года, о важности заботы о птицах.</a:t>
                      </a: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endParaRPr lang="ru-RU" sz="18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Предполагаемая цель ребёнка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Построить кормушку для синиц.</a:t>
                      </a:r>
                      <a:endParaRPr lang="ru-RU" sz="18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Ситуация </a:t>
                      </a: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для  мотивационного этапа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Скоро наступит зима, корма не станет. Нужно помочь синицам.</a:t>
                      </a:r>
                      <a:endParaRPr lang="ru-RU" sz="18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510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Этапы деятельности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Действия детей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Задачи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Образовательные области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AutoShape 2"/>
          <p:cNvCxnSpPr>
            <a:cxnSpLocks noChangeShapeType="1"/>
          </p:cNvCxnSpPr>
          <p:nvPr/>
        </p:nvCxnSpPr>
        <p:spPr bwMode="auto">
          <a:xfrm>
            <a:off x="7504113" y="9001125"/>
            <a:ext cx="9620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0324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8166" y="85333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ru-RU" dirty="0" smtClean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3165" y="6543888"/>
            <a:ext cx="23508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2016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изобразительная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65537"/>
            <a:ext cx="9029977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92500" lnSpcReduction="20000"/>
          </a:bodyPr>
          <a:lstStyle/>
          <a:p>
            <a:pPr algn="ctr"/>
            <a:r>
              <a:rPr lang="ru-RU" sz="25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Формирование первичных представлений о признаках осени, изменениях в жизни живых организмов</a:t>
            </a:r>
            <a:endParaRPr lang="ru-RU" sz="25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9229" y="1391768"/>
            <a:ext cx="867074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lnSpc>
                <a:spcPct val="115000"/>
              </a:lnSpc>
            </a:pPr>
            <a:r>
              <a:rPr lang="ru-RU" sz="28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Учимся новому приёму - аппликации из листьев</a:t>
            </a:r>
            <a:r>
              <a:rPr lang="ru-RU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ru-RU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0" algn="just" fontAlgn="t">
              <a:lnSpc>
                <a:spcPct val="115000"/>
              </a:lnSpc>
            </a:pPr>
            <a:r>
              <a:rPr lang="ru-RU" sz="28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sz="28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114754"/>
            <a:ext cx="5040565" cy="336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028" y="5373719"/>
            <a:ext cx="84251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Мы нашли кучу листьев. Они рассказывают, что раньше </a:t>
            </a:r>
          </a:p>
          <a:p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были частями растений и животных. Давайте поможем </a:t>
            </a:r>
          </a:p>
          <a:p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им найти друг друга. </a:t>
            </a:r>
            <a:endParaRPr lang="ru-RU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8166" y="85333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ru-RU" dirty="0" smtClean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3165" y="6543888"/>
            <a:ext cx="23508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2016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изобразительная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65537"/>
            <a:ext cx="9029977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92500" lnSpcReduction="20000"/>
          </a:bodyPr>
          <a:lstStyle/>
          <a:p>
            <a:pPr algn="ctr"/>
            <a:r>
              <a:rPr lang="ru-RU" sz="25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Формирование первичных представлений о признаках осени, изменениях в жизни живых организмов</a:t>
            </a:r>
            <a:endParaRPr lang="ru-RU" sz="25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9229" y="1391768"/>
            <a:ext cx="867074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lnSpc>
                <a:spcPct val="115000"/>
              </a:lnSpc>
            </a:pPr>
            <a:r>
              <a:rPr lang="ru-RU" sz="28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Учимся новому приёму - аппликации из листьев</a:t>
            </a:r>
            <a:r>
              <a:rPr lang="ru-RU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ru-RU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0" algn="just" fontAlgn="t">
              <a:lnSpc>
                <a:spcPct val="115000"/>
              </a:lnSpc>
            </a:pPr>
            <a:r>
              <a:rPr lang="ru-RU" sz="28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sz="28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242" name="Picture 2" descr="C:\Users\Sony\Pictures\ФОТОГРАФИИ\КАТЯ\5 год жизни\IMG_17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663" y="2069715"/>
            <a:ext cx="1284514" cy="179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ony\Pictures\ФОТОГРАФИИ\КАТЯ\5 год жизни\IMG_17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0500" y="4359435"/>
            <a:ext cx="3182018" cy="238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Sony\Pictures\ФОТОГРАФИИ\КАТЯ\5 год жизни\IMG_170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432985"/>
            <a:ext cx="2985883" cy="223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Sony\Pictures\ФОТОГРАФИИ\КАТЯ\5 год жизни\IMG_170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1843" y="3959707"/>
            <a:ext cx="1938134" cy="258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9029" y="1933455"/>
            <a:ext cx="3257411" cy="217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5921829" y="2852057"/>
            <a:ext cx="1170014" cy="217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826440" y="3581400"/>
            <a:ext cx="1107760" cy="5236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38605" y="3697876"/>
            <a:ext cx="55998" cy="5236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589314" y="3604407"/>
            <a:ext cx="1561145" cy="82857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9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 деятельности – изобразительная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665537"/>
            <a:ext cx="9029977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92500" lnSpcReduction="20000"/>
          </a:bodyPr>
          <a:lstStyle/>
          <a:p>
            <a:pPr algn="ctr"/>
            <a:r>
              <a:rPr lang="ru-RU" sz="25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Формирование первичных представлений о признаках осени, изменениях в жизни живых организмов</a:t>
            </a:r>
            <a:endParaRPr lang="ru-RU" sz="25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052" y="1511075"/>
            <a:ext cx="8561147" cy="47277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fontAlgn="t"/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5048"/>
              </p:ext>
            </p:extLst>
          </p:nvPr>
        </p:nvGraphicFramePr>
        <p:xfrm>
          <a:off x="278053" y="1511071"/>
          <a:ext cx="8237298" cy="545446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60890"/>
                <a:gridCol w="1967740"/>
                <a:gridCol w="2006214"/>
                <a:gridCol w="931735"/>
                <a:gridCol w="1870719"/>
              </a:tblGrid>
              <a:tr h="675397"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Возраст детей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4-5 лет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397"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Объект для изображения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Растения и животные.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397"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Техника, новые приемы и материал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Аппликация из листьев, листья, клей, краски.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397"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Цель </a:t>
                      </a: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воспитателя 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Научить новому приему – аппликации из листьев.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397"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Предполагаемая цель ребёнка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397"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Игровая ситуация для  мотивационного этапа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Ветер занёс к нам много листьев. Оказалось, что это части растений и животных потерялись. Нам нужно помочь частям растений и животных найти друг друга, чтобы снова появились растения и животные. 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397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Этапы деятельности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Действия детей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Задачи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Образовательные области</a:t>
                      </a:r>
                    </a:p>
                  </a:txBody>
                  <a:tcPr marL="57657" marR="57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AutoShape 2"/>
          <p:cNvCxnSpPr>
            <a:cxnSpLocks noChangeShapeType="1"/>
          </p:cNvCxnSpPr>
          <p:nvPr/>
        </p:nvCxnSpPr>
        <p:spPr bwMode="auto">
          <a:xfrm>
            <a:off x="7504113" y="9001125"/>
            <a:ext cx="9620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954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764704"/>
            <a:ext cx="817265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</a:p>
        </p:txBody>
      </p:sp>
      <p:pic>
        <p:nvPicPr>
          <p:cNvPr id="5" name="Picture 3" descr="C:\Users\msi\Downloads\картинки по ДО\поз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4919" y="1641868"/>
            <a:ext cx="5505931" cy="440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450" y="6187111"/>
            <a:ext cx="8348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Вахрушев Александр Александрович, </a:t>
            </a:r>
            <a:r>
              <a:rPr lang="en-US" sz="2000" b="1" dirty="0" smtClean="0"/>
              <a:t>shura_vahrushev@mail.ru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396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Информация</a:t>
            </a: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контакты </a:t>
            </a:r>
          </a:p>
        </p:txBody>
      </p:sp>
      <p:pic>
        <p:nvPicPr>
          <p:cNvPr id="1026" name="Picture 2" descr="http://sawtech.ru/wp-content/uploads/2013/05/ikonk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0" t="9929" r="85455" b="57738"/>
          <a:stretch/>
        </p:blipFill>
        <p:spPr bwMode="auto">
          <a:xfrm>
            <a:off x="382787" y="5692372"/>
            <a:ext cx="598045" cy="60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awtech.ru/wp-content/uploads/2013/05/ikonk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53" t="9928" r="72034" b="58431"/>
          <a:stretch/>
        </p:blipFill>
        <p:spPr bwMode="auto">
          <a:xfrm>
            <a:off x="4728575" y="5703644"/>
            <a:ext cx="589377" cy="59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awtech.ru/wp-content/uploads/2013/05/ikonk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028" t="10160" r="44584" b="58200"/>
          <a:stretch/>
        </p:blipFill>
        <p:spPr bwMode="auto">
          <a:xfrm>
            <a:off x="378595" y="4937944"/>
            <a:ext cx="593710" cy="59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awtech.ru/wp-content/uploads/2013/05/ikonk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175" t="10160" r="17285" b="58200"/>
          <a:stretch/>
        </p:blipFill>
        <p:spPr bwMode="auto">
          <a:xfrm>
            <a:off x="4731619" y="4937944"/>
            <a:ext cx="602378" cy="59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2919" y="4218500"/>
            <a:ext cx="8639154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r>
              <a:rPr lang="ru-RU" sz="2500" b="1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Присоединяйтесь к </a:t>
            </a:r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нашим </a:t>
            </a:r>
            <a:r>
              <a:rPr lang="ru-RU" sz="2500" b="1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сообществам в социальных сетях!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2766" y="4935631"/>
            <a:ext cx="3715966" cy="576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 fontScale="92500" lnSpcReduction="10000"/>
          </a:bodyPr>
          <a:lstStyle/>
          <a:p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ВКонтакте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/>
              </a:rPr>
              <a:t>vk.com/school2100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8977" y="5700878"/>
            <a:ext cx="3715966" cy="576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 fontScale="92500" lnSpcReduction="10000"/>
          </a:bodyPr>
          <a:lstStyle/>
          <a:p>
            <a:r>
              <a:rPr lang="en-US" sz="19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Facebook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6"/>
              </a:rPr>
              <a:t>facebook.com/school2100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4276" y="5717089"/>
            <a:ext cx="3715966" cy="576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 fontScale="92500" lnSpcReduction="10000"/>
          </a:bodyPr>
          <a:lstStyle/>
          <a:p>
            <a:r>
              <a:rPr lang="en-US" sz="19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Twitter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7"/>
              </a:rPr>
              <a:t>twitter.com/school2100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0760" y="4945358"/>
            <a:ext cx="3715966" cy="576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 fontScale="92500" lnSpcReduction="10000"/>
          </a:bodyPr>
          <a:lstStyle/>
          <a:p>
            <a:r>
              <a:rPr lang="en-US" sz="19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YouTube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8"/>
              </a:rPr>
              <a:t>goo.gl/3K56nK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401" y="1608224"/>
            <a:ext cx="8639154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Сайты Образовательной системы «Школа 2100»</a:t>
            </a:r>
            <a:endParaRPr lang="ru-RU" sz="2500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9403" y="2335095"/>
            <a:ext cx="8631678" cy="15788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Главный сайт ОС «Школа 2100»: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9"/>
              </a:rPr>
              <a:t>school2100.com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Форум «Мир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Школы 2100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»: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10"/>
              </a:rPr>
              <a:t>world.school2100.com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Электронная форма учебников ОС «Школа 2100»: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11"/>
              </a:rPr>
              <a:t>app.school2100.com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513" y="547642"/>
            <a:ext cx="8639154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Контактный </a:t>
            </a:r>
            <a:r>
              <a:rPr lang="en-US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e-mail</a:t>
            </a:r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en-US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umc</a:t>
            </a: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@school2100.com</a:t>
            </a:r>
            <a:endParaRPr lang="ru-RU" sz="2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42133"/>
              </p:ext>
            </p:extLst>
          </p:nvPr>
        </p:nvGraphicFramePr>
        <p:xfrm>
          <a:off x="251520" y="1340768"/>
          <a:ext cx="4896544" cy="511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244827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Я и мой детский сад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Мы идём в магазин (библиотеку, музей…)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Погода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Папин праздник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Осень. В лес за грибами и ягодами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Мамин праздник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Фрукты, овощи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Профессии людей моего города (села)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Кто мы? Какие мы?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Животные дикие и домашние. День птиц.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Я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 и моя семья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Весна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Зима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Растения. Сажаем растения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Новый год</a:t>
                      </a:r>
                      <a:endParaRPr lang="ru-RU" sz="1400" b="1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algn="l"/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Неживая природа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Хозяйничаем дома 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Что мы знаем и умеем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Мой город, моё село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Транспорт. Правила поведения на улице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620688"/>
            <a:ext cx="7103864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latinLnBrk="1" hangingPunct="0"/>
            <a:r>
              <a:rPr lang="ru-RU" sz="2000" b="1" kern="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Формирование первичных представлений </a:t>
            </a:r>
          </a:p>
          <a:p>
            <a:pPr latinLnBrk="1" hangingPunct="0"/>
            <a:r>
              <a:rPr lang="ru-RU" sz="2000" kern="0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Тематическое планирование для средней группы (4-5 лет)</a:t>
            </a:r>
            <a:endParaRPr lang="ru-RU" sz="2000" kern="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Helvetica"/>
            </a:endParaRPr>
          </a:p>
        </p:txBody>
      </p:sp>
      <p:pic>
        <p:nvPicPr>
          <p:cNvPr id="19458" name="Picture 2" descr="http://metragi.ru/assets/images/resizeble/2014-02/novy-gorod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427484"/>
            <a:ext cx="2956720" cy="22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starovery.narod.ru/IMG/DISK/ADD/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495" y="3789040"/>
            <a:ext cx="304066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204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957580"/>
              </p:ext>
            </p:extLst>
          </p:nvPr>
        </p:nvGraphicFramePr>
        <p:xfrm>
          <a:off x="179512" y="1466944"/>
          <a:ext cx="5112568" cy="494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6284"/>
                <a:gridCol w="255628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Я и мои друзья 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В гости к мастерам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Если хочешь быть здоров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Мужской праздник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Осень (собираем урожай)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Женский праздник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Карта и глобус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Русская игрушка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Мы поедем, поплывём, полетим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Путешествие на юг 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Путешествие на Север 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Откуда хлеб пришёл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Леса и их обитатели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Богатства земных недр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Зима и зимние игры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Изучаем природу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Новый год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Моя родина – Россия («Широка страна моя родная»)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Москва - столица России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Конкурс эрудитов. Викторина «Что? Где? Когда?»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Мой родной город (село)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5557" y="620688"/>
            <a:ext cx="7135924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ctr" latinLnBrk="1" hangingPunct="0"/>
            <a:r>
              <a:rPr lang="ru-RU" sz="2000" b="1" kern="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Формирование первичных представлений </a:t>
            </a:r>
          </a:p>
          <a:p>
            <a:pPr algn="ctr" latinLnBrk="1" hangingPunct="0"/>
            <a:r>
              <a:rPr lang="ru-RU" sz="2000" kern="0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Тематическое планирование для старшей группы (5-6 лет)</a:t>
            </a:r>
            <a:endParaRPr lang="ru-RU" sz="2000" kern="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Helvetica"/>
            </a:endParaRPr>
          </a:p>
        </p:txBody>
      </p:sp>
      <p:pic>
        <p:nvPicPr>
          <p:cNvPr id="21514" name="Picture 10" descr="http://xn----7sbaffsvicjfziwqa3nl7f.xn--p1ai/attachments/Image/Russia_map.png?template=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3744416" cy="23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https://upload.wikimedia.org/wikipedia/commons/thumb/0/01/Moscow_July_2011-16.jpg/280px-Moscow_July_2011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3240360" cy="21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529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491892"/>
              </p:ext>
            </p:extLst>
          </p:nvPr>
        </p:nvGraphicFramePr>
        <p:xfrm>
          <a:off x="251520" y="1340768"/>
          <a:ext cx="4896544" cy="481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24482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Давайте жить дружно!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Мужской праздник 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Наш общий дом 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Женский праздник 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Я – гражданин России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Путешествие по морям и на морское дно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Путешествие в прошлое нашей страны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«Кто стучится в дверь ко мне» (Связь)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Путешествие в Европу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Космические путешествия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Путешествие в Азию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Путешествие в будущее на машине времени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Путешествие в Америку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«Но помнит мир спасённый…» 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Новый год 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Я – гражданин мира. Кругосветное путешествие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Путешествие в Африку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Путешествие в Австралию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Путешествие в Антарктиду (полярники)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5321" y="620688"/>
            <a:ext cx="8410312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ctr" latinLnBrk="1" hangingPunct="0"/>
            <a:r>
              <a:rPr lang="ru-RU" sz="2000" b="1" kern="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Формирование первичных представлений </a:t>
            </a:r>
          </a:p>
          <a:p>
            <a:pPr latinLnBrk="1" hangingPunct="0"/>
            <a:r>
              <a:rPr lang="ru-RU" sz="2000" kern="0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Тематическое планирование для подготовительной группы (6-7 лет)</a:t>
            </a:r>
            <a:endParaRPr lang="ru-RU" sz="2000" kern="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Helvetica"/>
            </a:endParaRPr>
          </a:p>
        </p:txBody>
      </p:sp>
      <p:pic>
        <p:nvPicPr>
          <p:cNvPr id="20482" name="Picture 2" descr="http://thumbs.dreamstime.com/z/%D0%BC%D0%B8%D1%80-%D0%BA%D0%B0%D1%80%D1%82%D1%8B-%D0%BC%D0%B0%D1%82%D0%B5%D1%80%D0%B8%D0%BA%D0%BE%D0%B2-2389649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40"/>
          <a:stretch/>
        </p:blipFill>
        <p:spPr bwMode="auto">
          <a:xfrm>
            <a:off x="5263999" y="1398689"/>
            <a:ext cx="3859661" cy="206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smartytoys.ru/images/store/25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266" y="4077072"/>
            <a:ext cx="2209126" cy="195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5940152" y="2924944"/>
            <a:ext cx="360040" cy="1152128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Прямая со стрелкой 7"/>
          <p:cNvCxnSpPr/>
          <p:nvPr/>
        </p:nvCxnSpPr>
        <p:spPr>
          <a:xfrm>
            <a:off x="6827055" y="2780928"/>
            <a:ext cx="360040" cy="1152128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Прямая со стрелкой 8"/>
          <p:cNvCxnSpPr/>
          <p:nvPr/>
        </p:nvCxnSpPr>
        <p:spPr>
          <a:xfrm>
            <a:off x="7740352" y="2892185"/>
            <a:ext cx="360040" cy="1152128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667369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92" y="1117216"/>
            <a:ext cx="9144000" cy="22616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Практикум – разработка занятий «Мы вместе» (НОД) к конкретной теме  «Осень» для средней группы</a:t>
            </a:r>
            <a:endParaRPr lang="ru-RU" sz="3600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" t="29142" b="30897"/>
          <a:stretch/>
        </p:blipFill>
        <p:spPr>
          <a:xfrm>
            <a:off x="27992" y="9331"/>
            <a:ext cx="1240970" cy="52200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47"/>
          <a:stretch/>
        </p:blipFill>
        <p:spPr bwMode="auto">
          <a:xfrm>
            <a:off x="2984045" y="3290042"/>
            <a:ext cx="2845747" cy="33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42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Каков подход к игре и игровой деятельности в ООП «Детский сад 2100»?</a:t>
            </a:r>
            <a:endParaRPr lang="ru-RU" b="1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3165" y="6543888"/>
            <a:ext cx="23508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2016</a:t>
            </a:r>
            <a:endParaRPr lang="ru-RU" sz="1500" dirty="0">
              <a:solidFill>
                <a:prstClr val="black">
                  <a:lumMod val="85000"/>
                  <a:lumOff val="15000"/>
                </a:prst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63336" y="730702"/>
            <a:ext cx="6120680" cy="6140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Игра как педагогическая форма</a:t>
            </a:r>
            <a:endParaRPr lang="ru-RU" sz="2800" b="1" dirty="0">
              <a:solidFill>
                <a:srgbClr val="1F497D">
                  <a:lumMod val="7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4538" y="1644256"/>
            <a:ext cx="3852428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Игра  как форма организации  того или иного вида деятельности</a:t>
            </a:r>
            <a:endParaRPr lang="ru-RU" sz="2200" b="1" dirty="0">
              <a:solidFill>
                <a:srgbClr val="1F497D">
                  <a:lumMod val="7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29708" y="1596792"/>
            <a:ext cx="3852428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Игра  как форма работы внутри того или иного вида деятельности</a:t>
            </a:r>
            <a:endParaRPr lang="ru-RU" sz="2200" b="1" dirty="0">
              <a:solidFill>
                <a:srgbClr val="1F497D">
                  <a:lumMod val="7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56216" y="3228960"/>
            <a:ext cx="2592288" cy="25202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Игра </a:t>
            </a:r>
            <a:endParaRPr lang="ru-RU" sz="4400" b="1" dirty="0">
              <a:solidFill>
                <a:srgbClr val="1F497D">
                  <a:lumMod val="7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19650" y="3297098"/>
            <a:ext cx="2592288" cy="25202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</a:rPr>
              <a:t>           Игра</a:t>
            </a:r>
          </a:p>
          <a:p>
            <a:pPr algn="ctr"/>
            <a:endParaRPr lang="ru-RU" sz="2800" b="1" dirty="0">
              <a:solidFill>
                <a:srgbClr val="1F497D">
                  <a:lumMod val="75000"/>
                </a:srgbClr>
              </a:solidFill>
            </a:endParaRPr>
          </a:p>
          <a:p>
            <a:pPr algn="ctr"/>
            <a:endParaRPr lang="ru-RU" sz="2800" b="1" dirty="0">
              <a:solidFill>
                <a:srgbClr val="1F497D">
                  <a:lumMod val="75000"/>
                </a:srgb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749586" y="1344764"/>
            <a:ext cx="947894" cy="25202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126936" y="1344764"/>
            <a:ext cx="1098122" cy="29949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511474" y="2867472"/>
            <a:ext cx="576064" cy="68617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7121584" y="2879440"/>
            <a:ext cx="288032" cy="72008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694910" y="6294120"/>
            <a:ext cx="6120680" cy="551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Игра как детская деятельность</a:t>
            </a:r>
            <a:endParaRPr lang="ru-RU" sz="2800" b="1" dirty="0">
              <a:solidFill>
                <a:srgbClr val="1F497D">
                  <a:lumMod val="7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467154" y="5654754"/>
            <a:ext cx="576056" cy="63936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246482" y="4692518"/>
            <a:ext cx="1069312" cy="160160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ирог 20"/>
          <p:cNvSpPr/>
          <p:nvPr/>
        </p:nvSpPr>
        <p:spPr>
          <a:xfrm>
            <a:off x="5019650" y="3298264"/>
            <a:ext cx="2592288" cy="2520280"/>
          </a:xfrm>
          <a:prstGeom prst="pie">
            <a:avLst/>
          </a:prstGeom>
          <a:solidFill>
            <a:srgbClr val="FFCC66"/>
          </a:solidFill>
          <a:ln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9828</TotalTime>
  <Words>4383</Words>
  <Application>Microsoft Office PowerPoint</Application>
  <PresentationFormat>Экран (4:3)</PresentationFormat>
  <Paragraphs>688</Paragraphs>
  <Slides>46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46</vt:i4>
      </vt:variant>
    </vt:vector>
  </HeadingPairs>
  <TitlesOfParts>
    <vt:vector size="64" baseType="lpstr">
      <vt:lpstr>Arial</vt:lpstr>
      <vt:lpstr>Calibri</vt:lpstr>
      <vt:lpstr>Calibri Light</vt:lpstr>
      <vt:lpstr>Helvetica</vt:lpstr>
      <vt:lpstr>Helvetica Neue</vt:lpstr>
      <vt:lpstr>Open Sans Light</vt:lpstr>
      <vt:lpstr>Open Sans Semibold</vt:lpstr>
      <vt:lpstr>Verdana</vt:lpstr>
      <vt:lpstr>Тема Office</vt:lpstr>
      <vt:lpstr>1_Тема Office</vt:lpstr>
      <vt:lpstr>4_Тема Office</vt:lpstr>
      <vt:lpstr>8_Тема Office</vt:lpstr>
      <vt:lpstr>5_Тема Office</vt:lpstr>
      <vt:lpstr>11_Тема Office</vt:lpstr>
      <vt:lpstr>12_Тема Office</vt:lpstr>
      <vt:lpstr>13_Тема Office</vt:lpstr>
      <vt:lpstr>14_Тема Office</vt:lpstr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утреннем сборе я покажу фото своей внучки Кати и спрошу: Какое время года изображено на фото Кати? По дорожке какого цвета она должна пойти? С помощью рисунков на дорожках объясни, что можно увидеть в это время года?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Юрий Коваль. «Весенний кот», «Летний кот», «Осеннее котяро»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WMRS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 Osipov</dc:creator>
  <cp:lastModifiedBy>Мананов Сергей</cp:lastModifiedBy>
  <cp:revision>328</cp:revision>
  <dcterms:created xsi:type="dcterms:W3CDTF">2015-12-21T16:32:31Z</dcterms:created>
  <dcterms:modified xsi:type="dcterms:W3CDTF">2016-11-17T13:43:39Z</dcterms:modified>
</cp:coreProperties>
</file>