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56" r:id="rId4"/>
    <p:sldMasterId id="2147483780" r:id="rId5"/>
    <p:sldMasterId id="2147483833" r:id="rId6"/>
    <p:sldMasterId id="2147483847" r:id="rId7"/>
    <p:sldMasterId id="2147483860" r:id="rId8"/>
  </p:sldMasterIdLst>
  <p:notesMasterIdLst>
    <p:notesMasterId r:id="rId74"/>
  </p:notesMasterIdLst>
  <p:sldIdLst>
    <p:sldId id="256" r:id="rId9"/>
    <p:sldId id="305" r:id="rId10"/>
    <p:sldId id="310" r:id="rId11"/>
    <p:sldId id="318" r:id="rId12"/>
    <p:sldId id="321" r:id="rId13"/>
    <p:sldId id="429" r:id="rId14"/>
    <p:sldId id="431" r:id="rId15"/>
    <p:sldId id="422" r:id="rId16"/>
    <p:sldId id="423" r:id="rId17"/>
    <p:sldId id="424" r:id="rId18"/>
    <p:sldId id="425" r:id="rId19"/>
    <p:sldId id="430" r:id="rId20"/>
    <p:sldId id="427" r:id="rId21"/>
    <p:sldId id="428" r:id="rId22"/>
    <p:sldId id="432" r:id="rId23"/>
    <p:sldId id="433" r:id="rId24"/>
    <p:sldId id="319" r:id="rId25"/>
    <p:sldId id="342" r:id="rId26"/>
    <p:sldId id="322" r:id="rId27"/>
    <p:sldId id="334" r:id="rId28"/>
    <p:sldId id="372" r:id="rId29"/>
    <p:sldId id="335" r:id="rId30"/>
    <p:sldId id="327" r:id="rId31"/>
    <p:sldId id="328" r:id="rId32"/>
    <p:sldId id="323" r:id="rId33"/>
    <p:sldId id="324" r:id="rId34"/>
    <p:sldId id="329" r:id="rId35"/>
    <p:sldId id="370" r:id="rId36"/>
    <p:sldId id="337" r:id="rId37"/>
    <p:sldId id="349" r:id="rId38"/>
    <p:sldId id="357" r:id="rId39"/>
    <p:sldId id="353" r:id="rId40"/>
    <p:sldId id="355" r:id="rId41"/>
    <p:sldId id="356" r:id="rId42"/>
    <p:sldId id="344" r:id="rId43"/>
    <p:sldId id="359" r:id="rId44"/>
    <p:sldId id="360" r:id="rId45"/>
    <p:sldId id="361" r:id="rId46"/>
    <p:sldId id="379" r:id="rId47"/>
    <p:sldId id="315" r:id="rId48"/>
    <p:sldId id="380" r:id="rId49"/>
    <p:sldId id="381" r:id="rId50"/>
    <p:sldId id="382" r:id="rId51"/>
    <p:sldId id="383" r:id="rId52"/>
    <p:sldId id="384" r:id="rId53"/>
    <p:sldId id="338" r:id="rId54"/>
    <p:sldId id="406" r:id="rId55"/>
    <p:sldId id="317" r:id="rId56"/>
    <p:sldId id="316" r:id="rId57"/>
    <p:sldId id="405" r:id="rId58"/>
    <p:sldId id="407" r:id="rId59"/>
    <p:sldId id="398" r:id="rId60"/>
    <p:sldId id="410" r:id="rId61"/>
    <p:sldId id="400" r:id="rId62"/>
    <p:sldId id="411" r:id="rId63"/>
    <p:sldId id="401" r:id="rId64"/>
    <p:sldId id="403" r:id="rId65"/>
    <p:sldId id="412" r:id="rId66"/>
    <p:sldId id="404" r:id="rId67"/>
    <p:sldId id="413" r:id="rId68"/>
    <p:sldId id="414" r:id="rId69"/>
    <p:sldId id="415" r:id="rId70"/>
    <p:sldId id="416" r:id="rId71"/>
    <p:sldId id="417" r:id="rId72"/>
    <p:sldId id="311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A54AF7-A9FD-43C9-A528-1FFA13F17999}">
          <p14:sldIdLst>
            <p14:sldId id="256"/>
            <p14:sldId id="305"/>
            <p14:sldId id="310"/>
            <p14:sldId id="318"/>
            <p14:sldId id="321"/>
            <p14:sldId id="429"/>
            <p14:sldId id="431"/>
            <p14:sldId id="422"/>
            <p14:sldId id="423"/>
            <p14:sldId id="424"/>
            <p14:sldId id="425"/>
            <p14:sldId id="430"/>
            <p14:sldId id="427"/>
            <p14:sldId id="428"/>
            <p14:sldId id="432"/>
            <p14:sldId id="433"/>
            <p14:sldId id="319"/>
            <p14:sldId id="342"/>
            <p14:sldId id="322"/>
            <p14:sldId id="334"/>
            <p14:sldId id="372"/>
            <p14:sldId id="335"/>
            <p14:sldId id="327"/>
            <p14:sldId id="328"/>
            <p14:sldId id="323"/>
            <p14:sldId id="324"/>
            <p14:sldId id="329"/>
            <p14:sldId id="370"/>
            <p14:sldId id="337"/>
            <p14:sldId id="349"/>
            <p14:sldId id="357"/>
            <p14:sldId id="353"/>
            <p14:sldId id="355"/>
            <p14:sldId id="356"/>
            <p14:sldId id="344"/>
            <p14:sldId id="359"/>
            <p14:sldId id="360"/>
            <p14:sldId id="361"/>
            <p14:sldId id="379"/>
            <p14:sldId id="315"/>
            <p14:sldId id="380"/>
            <p14:sldId id="381"/>
            <p14:sldId id="382"/>
            <p14:sldId id="383"/>
            <p14:sldId id="384"/>
            <p14:sldId id="338"/>
            <p14:sldId id="406"/>
            <p14:sldId id="317"/>
            <p14:sldId id="316"/>
            <p14:sldId id="405"/>
            <p14:sldId id="407"/>
            <p14:sldId id="398"/>
            <p14:sldId id="410"/>
            <p14:sldId id="400"/>
            <p14:sldId id="411"/>
            <p14:sldId id="401"/>
            <p14:sldId id="403"/>
            <p14:sldId id="412"/>
            <p14:sldId id="404"/>
            <p14:sldId id="413"/>
            <p14:sldId id="414"/>
            <p14:sldId id="415"/>
            <p14:sldId id="416"/>
            <p14:sldId id="417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EFF"/>
    <a:srgbClr val="FFCC66"/>
    <a:srgbClr val="66CCFF"/>
    <a:srgbClr val="FFFF99"/>
    <a:srgbClr val="FFD9D9"/>
    <a:srgbClr val="9999FF"/>
    <a:srgbClr val="E0FFE0"/>
    <a:srgbClr val="FFE5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1217" autoAdjust="0"/>
  </p:normalViewPr>
  <p:slideViewPr>
    <p:cSldViewPr snapToGrid="0">
      <p:cViewPr varScale="1">
        <p:scale>
          <a:sx n="107" d="100"/>
          <a:sy n="107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81338839109003"/>
          <c:y val="0.11124309600520578"/>
          <c:w val="0.60453315610493352"/>
          <c:h val="0.888756903994794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времени в течение дня для детей 3-4 лет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Мы сами</c:v>
                </c:pt>
                <c:pt idx="1">
                  <c:v>Мы вместе</c:v>
                </c:pt>
                <c:pt idx="2">
                  <c:v>Деятельность в режимных моментах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0.02019</cdr:x>
      <cdr:y>0.80599</cdr:y>
    </cdr:from>
    <cdr:to>
      <cdr:x>0.3117</cdr:x>
      <cdr:y>0.87742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79512" y="4875162"/>
          <a:ext cx="2592288" cy="43204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9FF66"/>
        </a:solidFill>
        <a:ln xmlns:a="http://schemas.openxmlformats.org/drawingml/2006/main">
          <a:solidFill>
            <a:srgbClr val="CCFF99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Прием пищи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0.03947</cdr:x>
      <cdr:y>0.50837</cdr:y>
    </cdr:from>
    <cdr:to>
      <cdr:x>0.18214</cdr:x>
      <cdr:y>0.5872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51012" y="3074962"/>
          <a:ext cx="1268660" cy="4768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9FF66"/>
        </a:solidFill>
        <a:ln xmlns:a="http://schemas.openxmlformats.org/drawingml/2006/main">
          <a:solidFill>
            <a:srgbClr val="CCFF99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СБТ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0.18214</cdr:x>
      <cdr:y>0.29408</cdr:y>
    </cdr:from>
    <cdr:to>
      <cdr:x>0.35219</cdr:x>
      <cdr:y>0.41313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1619672" y="1778818"/>
          <a:ext cx="1512168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0.18214</cdr:x>
      <cdr:y>0.55599</cdr:y>
    </cdr:from>
    <cdr:to>
      <cdr:x>0.3279</cdr:x>
      <cdr:y>0.55599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619672" y="3362994"/>
          <a:ext cx="129614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0.18214</cdr:x>
      <cdr:y>0.65123</cdr:y>
    </cdr:from>
    <cdr:to>
      <cdr:x>0.34409</cdr:x>
      <cdr:y>0.80599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1619672" y="3939058"/>
          <a:ext cx="1440160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0.73666</cdr:x>
      <cdr:y>0.94657</cdr:y>
    </cdr:from>
    <cdr:to>
      <cdr:x>1</cdr:x>
      <cdr:y>1</cdr:y>
    </cdr:to>
    <cdr:sp macro="" textlink="">
      <cdr:nvSpPr>
        <cdr:cNvPr id="8" name="TextBox 6"/>
        <cdr:cNvSpPr txBox="1"/>
      </cdr:nvSpPr>
      <cdr:spPr>
        <a:xfrm xmlns:a="http://schemas.openxmlformats.org/drawingml/2006/main">
          <a:off x="6550777" y="5725507"/>
          <a:ext cx="2341703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©</a:t>
          </a:r>
          <a:r>
            <a:rPr lang="en-US" sz="1500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 </a:t>
          </a:r>
          <a:r>
            <a:rPr lang="ru-RU" sz="1500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ООО «БАЛАСС», 201</a:t>
          </a:r>
          <a:r>
            <a:rPr lang="en-US" sz="1500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6</a:t>
          </a:r>
          <a:endParaRPr lang="ru-RU" sz="1500" dirty="0">
            <a:solidFill>
              <a:schemeClr val="bg2">
                <a:lumMod val="25000"/>
              </a:schemeClr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F10B-F6C6-404A-A6C4-52BE0964170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8BA79-5E93-4E0E-81CE-BD1FC4B4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Мотивы:</a:t>
            </a:r>
            <a:r>
              <a:rPr lang="ru-RU" baseline="0" dirty="0" smtClean="0"/>
              <a:t> Обзор возможных входов мы сами. </a:t>
            </a:r>
            <a:r>
              <a:rPr lang="ru-RU" dirty="0" smtClean="0"/>
              <a:t>Обзор видов деятельности и мотив для </a:t>
            </a:r>
          </a:p>
          <a:p>
            <a:r>
              <a:rPr lang="ru-RU" dirty="0" smtClean="0"/>
              <a:t>дальнейших применений</a:t>
            </a:r>
          </a:p>
          <a:p>
            <a:r>
              <a:rPr lang="ru-RU" dirty="0" smtClean="0"/>
              <a:t>Вводное</a:t>
            </a:r>
            <a:r>
              <a:rPr lang="ru-RU" baseline="0" dirty="0" smtClean="0"/>
              <a:t> задание. Даю установку…</a:t>
            </a:r>
          </a:p>
          <a:p>
            <a:r>
              <a:rPr lang="ru-RU" baseline="0" dirty="0" smtClean="0"/>
              <a:t>Переключение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55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5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Надо бы добавить про семью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какие моменты жизни дошкольников важно учитывать их индивидуальные особенности?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ответов: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всегда (в том числе во время еды, сна и т.п.);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во время самостоятельной деятельности дошкольников;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в моменты непосредственной образовательной деятельности (на «занятиях»);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 во время режимных моментов.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5414">
              <a:defRPr/>
            </a:pPr>
            <a:r>
              <a:rPr lang="ru-RU" dirty="0" smtClean="0"/>
              <a:t>Прикиньте соотношение элементов «Мы вместе», «Мы сами» и «Я и семья» в течение недели. Учтите</a:t>
            </a:r>
            <a:r>
              <a:rPr lang="ru-RU" baseline="0" dirty="0" smtClean="0"/>
              <a:t> и режимные моменты.</a:t>
            </a:r>
          </a:p>
          <a:p>
            <a:pPr defTabSz="885414">
              <a:defRPr/>
            </a:pPr>
            <a:endParaRPr lang="ru-RU" baseline="0" dirty="0" smtClean="0"/>
          </a:p>
          <a:p>
            <a:pPr defTabSz="885414">
              <a:defRPr/>
            </a:pPr>
            <a:r>
              <a:rPr lang="ru-RU" baseline="0" dirty="0" smtClean="0"/>
              <a:t>Вот теперь мы можем ответить на вопрос: Как формировать </a:t>
            </a:r>
            <a:r>
              <a:rPr lang="ru-RU" b="1" baseline="0" dirty="0" smtClean="0"/>
              <a:t>первичные представления </a:t>
            </a:r>
            <a:r>
              <a:rPr lang="ru-RU" baseline="0" dirty="0" smtClean="0"/>
              <a:t>в соответствии с целевым ориентиром №7. </a:t>
            </a:r>
            <a:r>
              <a:rPr lang="ru-RU" b="1" baseline="0" dirty="0" smtClean="0"/>
              <a:t>Где формировать? </a:t>
            </a:r>
            <a:r>
              <a:rPr lang="ru-RU" baseline="0" dirty="0" smtClean="0"/>
              <a:t>– В совместной деятельности «</a:t>
            </a:r>
            <a:r>
              <a:rPr lang="ru-RU" b="1" baseline="0" dirty="0" smtClean="0"/>
              <a:t>Мы вместе</a:t>
            </a:r>
            <a:r>
              <a:rPr lang="ru-RU" baseline="0" dirty="0" smtClean="0"/>
              <a:t>». В соответствии с </a:t>
            </a:r>
            <a:r>
              <a:rPr lang="ru-RU" b="1" baseline="0" dirty="0" smtClean="0"/>
              <a:t>тематическим планированием </a:t>
            </a:r>
            <a:r>
              <a:rPr lang="ru-RU" baseline="0" dirty="0" smtClean="0"/>
              <a:t>каждая неделя – две неделя посвящена определённой теме. С помощью какого вида деятельности мы вводим новые представления? – В понедельник первая совместная деятельность - </a:t>
            </a:r>
            <a:r>
              <a:rPr lang="ru-RU" b="1" baseline="0" dirty="0" smtClean="0"/>
              <a:t>игровая</a:t>
            </a:r>
            <a:r>
              <a:rPr lang="ru-RU" baseline="0" dirty="0" smtClean="0"/>
              <a:t>. Именно в дидактической, сюжетно-ролевой, а иногда и обычной игре в виде лото мы и вводим новые представления. То есть не специально их учим, а просто узнаем предварительно условия игры.</a:t>
            </a:r>
          </a:p>
          <a:p>
            <a:pPr defTabSz="885414">
              <a:defRPr/>
            </a:pPr>
            <a:r>
              <a:rPr lang="ru-RU" baseline="0" dirty="0" smtClean="0"/>
              <a:t>Пример из конференции.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8EDA-CF44-4CBB-99B3-50671425CD4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12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Рождаясь на свет, ребенок имеет совершенно отчетливые бессознательные представления о том, что ему нужно для здорового и полноценного питания - в том случае, если в процесс его питания не вмешиваться. Однако, чем более развитым именует себя мир, тем более взрослые склонны вмешиваться в процесс питания детей, подчинять его своему удобству, мнению популярных педиатров, нормам развития, таблицам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чартам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Пища предлагалась детям, но никогда не навязывалась. Еда выкладывалась в определенных местах, на виду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̆. Нянечки, ухаживавшие за младенцами, ещё не умеющими ходить, никогда не предлагали детям пищу активно. Только, если ребёнок совершенно однозначно тянулся к определенному виду пищи, он получал его в ложке. Если ребёнок отказывался есть, ложка тут же убиралась.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600" b="0" i="0" kern="1200" baseline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Исключительная способность "неиспорченного" нормами питания человеческого организма самостоятельно регулировать уровень и вид потребления пищи</a:t>
            </a:r>
            <a:endParaRPr lang="ru-RU" sz="600" b="0" baseline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показать разнообразие</a:t>
            </a:r>
            <a:r>
              <a:rPr lang="ru-RU" baseline="0" dirty="0" smtClean="0"/>
              <a:t> как выбор для детей на примере познавательной деятельности, если выйдет, а затем точно показать, как мы обеспечиваем переход от Мы вместе к Мы сами.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показать разнообразие</a:t>
            </a:r>
            <a:r>
              <a:rPr lang="ru-RU" baseline="0" dirty="0" smtClean="0"/>
              <a:t> как выбор для детей на примере познавательной деятельности, если выйдет, а затем точно показать, как мы обеспечиваем переход от Мы вместе к Мы сами.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педагог может влиять на самостоятельную деятельность детей?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ответов: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через те умения, которым педагог  научил детей во время совместной деятельности;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через подбор элементов предметно-развивающей образовательной среды;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предлагая детям интересные варианты их деятельности (в роли консультанта);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используя все перечисленные способы.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9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6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9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0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2776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7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5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3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4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8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5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8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4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6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3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9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0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8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0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5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3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9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4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1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4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0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6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6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0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0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/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4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5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3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3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5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8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1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4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2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9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8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6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3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6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9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2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0235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/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2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2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0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9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6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3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0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0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5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9701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6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2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4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4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5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2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4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4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/>
              <a:t>17.11.2016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6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5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6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965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84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2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4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18" Type="http://schemas.microsoft.com/office/2007/relationships/hdphoto" Target="../media/hdphoto7.wdp"/><Relationship Id="rId3" Type="http://schemas.openxmlformats.org/officeDocument/2006/relationships/image" Target="../media/image22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gif"/><Relationship Id="rId9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gif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3" Type="http://schemas.openxmlformats.org/officeDocument/2006/relationships/image" Target="../media/image4.png"/><Relationship Id="rId7" Type="http://schemas.openxmlformats.org/officeDocument/2006/relationships/image" Target="../media/image60.jpe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5" Type="http://schemas.openxmlformats.org/officeDocument/2006/relationships/image" Target="../media/image6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0.wdp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105.gif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105.gif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jpeg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jpeg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115.jpeg"/><Relationship Id="rId9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115.jpeg"/><Relationship Id="rId9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8.jpe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0.jpeg"/><Relationship Id="rId4" Type="http://schemas.openxmlformats.org/officeDocument/2006/relationships/image" Target="../media/image1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3K56nK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twitter.com/school2100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chool2100" TargetMode="External"/><Relationship Id="rId11" Type="http://schemas.openxmlformats.org/officeDocument/2006/relationships/hyperlink" Target="http://app.school2100.com/" TargetMode="External"/><Relationship Id="rId5" Type="http://schemas.openxmlformats.org/officeDocument/2006/relationships/hyperlink" Target="http://vk.com/school2100" TargetMode="External"/><Relationship Id="rId10" Type="http://schemas.openxmlformats.org/officeDocument/2006/relationships/hyperlink" Target="http://world.school2100.com/" TargetMode="External"/><Relationship Id="rId4" Type="http://schemas.openxmlformats.org/officeDocument/2006/relationships/image" Target="../media/image124.png"/><Relationship Id="rId9" Type="http://schemas.openxmlformats.org/officeDocument/2006/relationships/hyperlink" Target="http://school2100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6542085"/>
            <a:ext cx="9153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</a:t>
            </a:r>
            <a:r>
              <a:rPr lang="ru-RU" sz="1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Издательство «БАЛАСС», 201</a:t>
            </a:r>
            <a:r>
              <a:rPr lang="en-US" sz="1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33422"/>
            <a:ext cx="9144000" cy="18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Организация образовательной деятельности </a:t>
            </a:r>
            <a:endParaRPr lang="en-US" sz="3000" b="1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3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соответствии</a:t>
            </a:r>
            <a:endParaRPr lang="en-US" sz="3000" b="1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3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3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ФГОС ДО на основе индивидуальных особенностей </a:t>
            </a:r>
            <a:r>
              <a:rPr lang="ru-RU" sz="3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каждого </a:t>
            </a:r>
            <a:r>
              <a:rPr lang="ru-RU" sz="3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endParaRPr lang="ru-RU" sz="30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06" b="30897"/>
          <a:stretch/>
        </p:blipFill>
        <p:spPr>
          <a:xfrm>
            <a:off x="0" y="9053"/>
            <a:ext cx="2020828" cy="9234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1" y="186614"/>
            <a:ext cx="432940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ООП «Детский сад 2100»</a:t>
            </a:r>
            <a:endParaRPr lang="ru-RU" i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1326" y="4502888"/>
            <a:ext cx="5689853" cy="432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Вахрушев Александр Александрович</a:t>
            </a:r>
            <a:endParaRPr lang="ru-RU" sz="2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8613" y="5102085"/>
            <a:ext cx="6575728" cy="144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lvl="0"/>
            <a:r>
              <a:rPr lang="ru-RU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вице-президент ОС «Школа 2100», </a:t>
            </a:r>
            <a:endParaRPr lang="ru-RU" i="1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канд. биол. наук</a:t>
            </a:r>
            <a:r>
              <a:rPr lang="ru-RU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lang="ru-RU" i="1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член </a:t>
            </a:r>
            <a:r>
              <a:rPr lang="ru-RU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авторского коллектива ООП «Детский сад 2100», </a:t>
            </a:r>
          </a:p>
          <a:p>
            <a:pPr lvl="0"/>
            <a:r>
              <a:rPr lang="ru-RU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автор </a:t>
            </a:r>
            <a:r>
              <a:rPr lang="ru-RU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учебных пособий </a:t>
            </a:r>
            <a:r>
              <a:rPr lang="ru-RU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 учебников</a:t>
            </a:r>
            <a:endParaRPr lang="ru-RU" i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3268" y="2708920"/>
            <a:ext cx="8064896" cy="144016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решает задачи 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конкретной </a:t>
            </a:r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образовательной области при определенных условиях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3268" y="980728"/>
            <a:ext cx="8064896" cy="144016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решает задачи конкретной образовательной области в любом случае 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6592" y="4581128"/>
            <a:ext cx="8064896" cy="144016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не решает задачи 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конкретной образовательной </a:t>
            </a:r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2824"/>
            <a:ext cx="9143999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ООП «Детский сад 2100». Общие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29603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48966" y="83406"/>
            <a:ext cx="7795033" cy="380316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endParaRPr lang="ru-RU" sz="2000" b="1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3120" y="6528430"/>
            <a:ext cx="323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8229600" cy="117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0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950" y="701675"/>
            <a:ext cx="8856663" cy="117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 smtClean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7950" y="2216150"/>
            <a:ext cx="8856663" cy="466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000" b="1" dirty="0" smtClean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033" y="-35667"/>
            <a:ext cx="8642496" cy="967877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Взаимосвязь  видов деятельности и  образовательных областей</a:t>
            </a:r>
            <a:endParaRPr lang="ru-RU" sz="3600" b="1" dirty="0">
              <a:solidFill>
                <a:srgbClr val="44546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25981"/>
              </p:ext>
            </p:extLst>
          </p:nvPr>
        </p:nvGraphicFramePr>
        <p:xfrm>
          <a:off x="2" y="908720"/>
          <a:ext cx="9153049" cy="57206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59375"/>
                <a:gridCol w="745153"/>
                <a:gridCol w="892980"/>
                <a:gridCol w="892980"/>
                <a:gridCol w="892980"/>
                <a:gridCol w="892980"/>
                <a:gridCol w="744150"/>
                <a:gridCol w="744150"/>
                <a:gridCol w="744150"/>
                <a:gridCol w="744151"/>
              </a:tblGrid>
              <a:tr h="1927886">
                <a:tc>
                  <a:txBody>
                    <a:bodyPr/>
                    <a:lstStyle/>
                    <a:p>
                      <a:pPr algn="ctr"/>
                      <a:endParaRPr lang="ru-RU" sz="1600" b="1" i="1" dirty="0" smtClean="0"/>
                    </a:p>
                    <a:p>
                      <a:pPr algn="ctr"/>
                      <a:r>
                        <a:rPr lang="ru-RU" sz="1600" b="1" i="1" dirty="0" smtClean="0"/>
                        <a:t>Вид деятельности/ образовательная область</a:t>
                      </a:r>
                      <a:endParaRPr lang="ru-RU" sz="1600" b="1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Игровая</a:t>
                      </a:r>
                    </a:p>
                    <a:p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Коммуникативная 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Познавательно-исследовательская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Восприятие </a:t>
                      </a:r>
                      <a:r>
                        <a:rPr lang="ru-RU" sz="1600" dirty="0" err="1" smtClean="0"/>
                        <a:t>худ.лит-ры</a:t>
                      </a:r>
                      <a:r>
                        <a:rPr lang="ru-RU" sz="1600" dirty="0" smtClean="0"/>
                        <a:t> и  фольклора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Самообслуживание и труд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Конструирование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Изобразительная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Музыкальная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Двигательная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84743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Социально-коммуникативное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9930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Познавательное </a:t>
                      </a:r>
                    </a:p>
                    <a:p>
                      <a:r>
                        <a:rPr lang="ru-RU" sz="1600" b="1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9930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Речевое</a:t>
                      </a:r>
                    </a:p>
                    <a:p>
                      <a:r>
                        <a:rPr lang="ru-RU" sz="1600" b="1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4743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Художественно-эстетическое 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r>
                        <a:rPr lang="ru-RU" sz="1600" b="1" baseline="0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9930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Физическое </a:t>
                      </a:r>
                    </a:p>
                    <a:p>
                      <a:r>
                        <a:rPr lang="ru-RU" sz="1600" b="1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5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892" y="698501"/>
            <a:ext cx="9144000" cy="15748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2.2. Формы </a:t>
            </a:r>
            <a:r>
              <a:rPr lang="ru-RU" sz="28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организации образовательной деятельности  «Мы вместе», «Мы сами», «Я и семья»  </a:t>
            </a:r>
            <a:endParaRPr lang="ru-RU" sz="2800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ru-RU" sz="28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их взаимосвязь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7" name="Picture 4" descr="http://ndou63.ru/sites/default/files/5ee1d5fe3e7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39" y="2515221"/>
            <a:ext cx="2699470" cy="19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vatovo.ws/pic/news/big_6_20113516b1b9d62e_1263974327_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37413"/>
            <a:ext cx="2534103" cy="18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431" y="4259243"/>
            <a:ext cx="2160240" cy="202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Двойная стрелка влево/вправо 9"/>
          <p:cNvSpPr/>
          <p:nvPr/>
        </p:nvSpPr>
        <p:spPr>
          <a:xfrm>
            <a:off x="3275856" y="3568696"/>
            <a:ext cx="2664296" cy="31380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596375">
            <a:off x="1959920" y="4804685"/>
            <a:ext cx="1719098" cy="31380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9016403">
            <a:off x="5736715" y="5088142"/>
            <a:ext cx="1719098" cy="31380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Без помощи взрослых дети ничему не научатся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8593" y="842228"/>
            <a:ext cx="2855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Без </a:t>
            </a:r>
            <a:r>
              <a:rPr lang="ru-RU" b="1" i="1" dirty="0">
                <a:solidFill>
                  <a:prstClr val="black"/>
                </a:solidFill>
              </a:rPr>
              <a:t>самостоятельной деятельности </a:t>
            </a:r>
            <a:r>
              <a:rPr lang="ru-RU" b="1" i="1" dirty="0" smtClean="0">
                <a:solidFill>
                  <a:prstClr val="black"/>
                </a:solidFill>
              </a:rPr>
              <a:t>дети не </a:t>
            </a:r>
            <a:r>
              <a:rPr lang="ru-RU" b="1" i="1" dirty="0">
                <a:solidFill>
                  <a:prstClr val="black"/>
                </a:solidFill>
              </a:rPr>
              <a:t>будут </a:t>
            </a:r>
            <a:r>
              <a:rPr lang="ru-RU" b="1" i="1" dirty="0" smtClean="0">
                <a:solidFill>
                  <a:prstClr val="black"/>
                </a:solidFill>
              </a:rPr>
              <a:t>развиваться</a:t>
            </a:r>
            <a:endParaRPr lang="ru-RU" dirty="0"/>
          </a:p>
        </p:txBody>
      </p:sp>
      <p:pic>
        <p:nvPicPr>
          <p:cNvPr id="7172" name="Picture 4" descr="http://lib.rus.ec/i/95/508995/i_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945" y="2264658"/>
            <a:ext cx="1021806" cy="13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8785" y="3782451"/>
            <a:ext cx="1752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П.Я. Гальперин</a:t>
            </a:r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74993"/>
              </p:ext>
            </p:extLst>
          </p:nvPr>
        </p:nvGraphicFramePr>
        <p:xfrm>
          <a:off x="120377" y="1793077"/>
          <a:ext cx="2939455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45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Поэтапное формирование умственных действий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мотивации обучаемого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схемы т.н. 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ориентировочной основы действия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Выполнение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реальных действий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Проговаривание вслух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описаний того реального действия, которое совершается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Действие сопровождается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проговариванием «про себя»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Полный отказ от речевого сопровождения действия, формирование умственного действия в свернутом виде -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интериоризация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4615" y="2264658"/>
            <a:ext cx="2962672" cy="40303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ja-JP" sz="1600" dirty="0" smtClean="0"/>
              <a:t>Дошкольный возраст самоценен тем, что он позволяет ребёнку осуществлять </a:t>
            </a:r>
            <a:r>
              <a:rPr lang="ru-RU" altLang="ja-JP" sz="1600" b="1" dirty="0" smtClean="0"/>
              <a:t>разные виды свободной деятельности </a:t>
            </a:r>
            <a:r>
              <a:rPr lang="ru-RU" altLang="ja-JP" sz="1600" dirty="0" smtClean="0"/>
              <a:t>– играть, рисовать, музицировать, слушать сказки и рассказы, конструировать, помогать взрослым по дому и саду и т.д. </a:t>
            </a:r>
          </a:p>
          <a:p>
            <a:pPr marL="0" indent="0">
              <a:buNone/>
            </a:pPr>
            <a:r>
              <a:rPr lang="ru-RU" altLang="ru-RU" sz="1600" dirty="0"/>
              <a:t>Таким, опосредованным, образом и </a:t>
            </a:r>
            <a:r>
              <a:rPr lang="ru-RU" altLang="ru-RU" sz="1600" b="1" dirty="0"/>
              <a:t>решаются</a:t>
            </a:r>
            <a:r>
              <a:rPr lang="ru-RU" altLang="ru-RU" sz="1600" dirty="0"/>
              <a:t> в дошкольном возрасте </a:t>
            </a:r>
            <a:r>
              <a:rPr lang="ru-RU" altLang="ru-RU" sz="1600" b="1" dirty="0" err="1"/>
              <a:t>развивающе</a:t>
            </a:r>
            <a:r>
              <a:rPr lang="ru-RU" altLang="ru-RU" sz="1600" b="1" dirty="0"/>
              <a:t>-образовательные задачи</a:t>
            </a:r>
          </a:p>
          <a:p>
            <a:pPr marL="0" indent="0">
              <a:buNone/>
            </a:pPr>
            <a:endParaRPr lang="ru-RU" altLang="ru-RU" sz="1600" dirty="0" smtClean="0"/>
          </a:p>
        </p:txBody>
      </p:sp>
      <p:pic>
        <p:nvPicPr>
          <p:cNvPr id="11" name="Picture 4" descr="0008-018-Avtory-uchebniko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493" y="4437112"/>
            <a:ext cx="964128" cy="105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24402" y="5661248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В.В. Давыдов</a:t>
            </a:r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2824"/>
            <a:ext cx="9143999" cy="5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ООП «Детский сад 2100». Общие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1369811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pp.vk.me/c629419/v629419808/7c1a/sWcl2N-3a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955" y="2340830"/>
            <a:ext cx="1838503" cy="1728192"/>
          </a:xfrm>
          <a:prstGeom prst="rect">
            <a:avLst/>
          </a:prstGeom>
          <a:ln w="76200">
            <a:solidFill>
              <a:srgbClr val="92D05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 descr="http://www.arh-sad187.ru/upload/medialibrary/3cf/post-232306-1287576782_thum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366" y="539999"/>
            <a:ext cx="2101378" cy="20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01355" y="6465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Чтобы достичь заявленных целей и задач ФГОС мы должны сделать главным элементом образовательной деятельности дошкольников их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самостоятельную </a:t>
            </a:r>
            <a:r>
              <a:rPr lang="ru-RU" b="1" i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465" y="2898074"/>
            <a:ext cx="2236543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 для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того, чтобы дети смогли выбрать себе вид деятельности и осуществить её на практике, 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их надо научить каждому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виду и приёму деятельности.</a:t>
            </a:r>
          </a:p>
        </p:txBody>
      </p:sp>
      <p:pic>
        <p:nvPicPr>
          <p:cNvPr id="20" name="Picture 7" descr="http://www.zanimatika.narod.ru/Roditeli_de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055" y="4854925"/>
            <a:ext cx="2200773" cy="14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617255" y="44757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Это возможно, если совместная деятельность педагога с детьми, родителя с детьми и самостоятельная деятельность детей 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образуют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целостную взаимосвязанную систему образовательной деятельности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826598">
            <a:off x="2888842" y="2130090"/>
            <a:ext cx="1924470" cy="301196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4533644">
            <a:off x="1793012" y="3656943"/>
            <a:ext cx="2535393" cy="317604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18476773">
            <a:off x="3549059" y="4359484"/>
            <a:ext cx="1444177" cy="345487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2824"/>
            <a:ext cx="9143999" cy="5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ООП «Детский сад 2100». Общие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2074427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Непрерывная </a:t>
            </a: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образовательная деятельность («Мы вместе»)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118" y="1267970"/>
            <a:ext cx="8162382" cy="47772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marL="355600" indent="180975" algn="just"/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Соблюдение  этапов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совместной образовательной деятельности педагога и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детей предполагает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учёт индивидуальных интересов дошкольников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для: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создания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мотивации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к занятиям;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выбора формы работы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(например, варианта игры или способа проведения наблюдений);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выбора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сочетания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вида деятельности и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дополнительных форм работы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(беседа в игре, эмоциональная оценка изучаемого, изображение изучаемого в движении и т.п.);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обсуждения  разнообразных способов действий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(во что ещё можно играть, что рисовать таким способом и т.п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.). </a:t>
            </a:r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18800" algn="just"/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  </a:t>
            </a:r>
            <a:r>
              <a:rPr lang="ru-RU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знакомит детей с новыми видами 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действий и  различными приёмами, </a:t>
            </a:r>
            <a:r>
              <a:rPr lang="ru-RU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которые они потом могут использовать в самостоятельной деятельности («Мы сами»).</a:t>
            </a:r>
          </a:p>
          <a:p>
            <a:pPr marL="118800"/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деятельность («Мы сами»)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1" y="1308372"/>
            <a:ext cx="7327900" cy="53816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40000" lnSpcReduction="20000"/>
          </a:bodyPr>
          <a:lstStyle/>
          <a:p>
            <a:pPr algn="just">
              <a:lnSpc>
                <a:spcPts val="2400"/>
              </a:lnSpc>
            </a:pPr>
            <a:r>
              <a:rPr lang="ru-RU" sz="6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 сами  выбирают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</a:t>
            </a:r>
            <a:r>
              <a:rPr lang="ru-RU" sz="6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своей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деятельности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(педагог в роли старшего товарища-консультанта); 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партнёров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по деятельности;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время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начала и окончания деятельности  (в пределах режима).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</a:t>
            </a:r>
            <a:r>
              <a:rPr lang="ru-RU" sz="6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помощью наблюдений педагог определяет, в какой степени обеспечивается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развитие каждого ребёнка по различным направлениям (образовательным областям). Педагог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с учётом проведённой педагогической диагностики может косвенно</a:t>
            </a:r>
            <a:r>
              <a:rPr lang="ru-RU" sz="6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влиять</a:t>
            </a:r>
            <a:r>
              <a:rPr lang="ru-RU" sz="6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самостоятельную деятельность детей через: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наполнение </a:t>
            </a:r>
            <a:r>
              <a:rPr lang="ru-RU" sz="6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предметно-развивающей образовательной среды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знакомство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детей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различными приёмами и 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формами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работы</a:t>
            </a:r>
            <a:r>
              <a:rPr lang="ru-RU" sz="6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во время занятий ;</a:t>
            </a:r>
            <a:endParaRPr lang="ru-RU" sz="6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включение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детскую игру 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её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модификацию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5362" name="Picture 2" descr="http://biletvdet.ru/wp-content/uploads/2012/02/article6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07" y="4061615"/>
            <a:ext cx="2548843" cy="15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1117216"/>
            <a:ext cx="9144000" cy="2261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Можно ли учесть</a:t>
            </a:r>
          </a:p>
          <a:p>
            <a:pPr algn="ctr"/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индивидуальные особенности </a:t>
            </a:r>
            <a:r>
              <a:rPr lang="ru-RU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каждого </a:t>
            </a:r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 в детском саду?</a:t>
            </a:r>
            <a:endParaRPr lang="ru-RU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2050" name="Picture 2" descr="http://malenkiyrebenok.ru/wp-content/uploads/2014/11/rasporyadok-dn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242" y="388763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0538" y="822960"/>
            <a:ext cx="806489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Модели образовательного процесса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4737" y="1661606"/>
            <a:ext cx="2592288" cy="864096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деятельность детей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8168" y="1649210"/>
            <a:ext cx="2592288" cy="1012668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  педагога и детей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9858" y="1661606"/>
            <a:ext cx="259228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Взаимодействие с семьями воспитанников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84" y="3045233"/>
            <a:ext cx="1739097" cy="1304391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Свободная деятельность по интересам ребенка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8576" y="3051802"/>
            <a:ext cx="1971676" cy="1298893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Опосредованно организованная воспитателем деятельность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2424" y="3172539"/>
            <a:ext cx="1980220" cy="1298893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 в ходе режимных моментов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9892" y="4746763"/>
            <a:ext cx="3240360" cy="1981053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Организованная педагогом совместная деятельность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ограниченная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временем, направленная на решение образовательных задач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(НОД)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7670" y="4755528"/>
            <a:ext cx="2304256" cy="1728192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деятельность, направленная на осуществление функций присмотра и ухода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2534" y="4755528"/>
            <a:ext cx="2268760" cy="1719428"/>
          </a:xfrm>
          <a:prstGeom prst="roundRect">
            <a:avLst/>
          </a:prstGeom>
          <a:solidFill>
            <a:srgbClr val="9999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деятельность, направленная на решение образовательных задач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18576" y="1327016"/>
            <a:ext cx="0" cy="321495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98288" y="1327016"/>
            <a:ext cx="0" cy="3221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04268" y="1327016"/>
            <a:ext cx="0" cy="36073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16652" y="2525702"/>
            <a:ext cx="0" cy="514033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82064" y="2525702"/>
            <a:ext cx="0" cy="519531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734192" y="2661878"/>
            <a:ext cx="1440160" cy="208488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2912" y="2675301"/>
            <a:ext cx="899592" cy="4972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198688" y="2675301"/>
            <a:ext cx="0" cy="208022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966440" y="4466687"/>
            <a:ext cx="432048" cy="28007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89832" y="4466687"/>
            <a:ext cx="356170" cy="28007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Разнообразие моделей образовательного процесса</a:t>
            </a:r>
            <a:endParaRPr lang="ru-RU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79636"/>
              </p:ext>
            </p:extLst>
          </p:nvPr>
        </p:nvGraphicFramePr>
        <p:xfrm>
          <a:off x="-5986" y="-348019"/>
          <a:ext cx="9144000" cy="7162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776"/>
                <a:gridCol w="1368152"/>
                <a:gridCol w="1368152"/>
                <a:gridCol w="1224136"/>
                <a:gridCol w="1296144"/>
                <a:gridCol w="1331640"/>
              </a:tblGrid>
              <a:tr h="623654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Композиция видов детской деятельности в примерном режиме дня ДОО.</a:t>
                      </a:r>
                    </a:p>
                    <a:p>
                      <a:pPr algn="ctr"/>
                      <a:r>
                        <a:rPr lang="ru-RU" b="1" dirty="0" smtClean="0"/>
                        <a:t>Младшая</a:t>
                      </a:r>
                      <a:r>
                        <a:rPr lang="ru-RU" b="1" baseline="0" dirty="0" smtClean="0"/>
                        <a:t> группа (3-4 года)</a:t>
                      </a:r>
                      <a:endParaRPr lang="ru-RU" b="1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63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Режимные моменты</a:t>
                      </a:r>
                      <a:endParaRPr lang="ru-RU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Пн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Вт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Ср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Чт</a:t>
                      </a:r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63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Зарядка</a:t>
                      </a:r>
                      <a:endParaRPr lang="ru-RU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Двигательная деятельность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365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Подготовка  к завтраку</a:t>
                      </a:r>
                      <a:endParaRPr lang="ru-RU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Самообслуживание и элементарный бытовой труд (СБТ)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63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Завтрак</a:t>
                      </a:r>
                      <a:endParaRPr lang="ru-RU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018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Самостоятельная деятельность </a:t>
                      </a:r>
                      <a:r>
                        <a:rPr lang="ru-RU" sz="1600" b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(«</a:t>
                      </a: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сами»)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Различные виды деятельности и формы активности по выбору ребенка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582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Непрерывная образовательная </a:t>
                      </a:r>
                    </a:p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деятельность </a:t>
                      </a:r>
                    </a:p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(«Мы вместе»)</a:t>
                      </a:r>
                      <a:endParaRPr lang="ru-RU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58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Непрерывная образовательная деятельность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(«Мы вместе»)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093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Подготовка к прогулке, прогулка</a:t>
                      </a:r>
                      <a:endParaRPr lang="ru-RU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СБТ, НДА (нерегламентированная двигательная активность)</a:t>
                      </a:r>
                      <a:r>
                        <a:rPr lang="ru-RU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познавательно-исследовательская, коммуникативная, игровая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63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«Мы сами»</a:t>
                      </a:r>
                      <a:endParaRPr lang="ru-RU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 выбору ребенка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63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Подготовка к обеду</a:t>
                      </a:r>
                      <a:endParaRPr lang="ru-RU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СБТ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C:\Users\msi\Documents\Podgotovka_abiturientov_k_CT_po_biologii_pomosch_shkolnikam прозр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33"/>
          <a:stretch/>
        </p:blipFill>
        <p:spPr bwMode="auto">
          <a:xfrm>
            <a:off x="3979249" y="2783939"/>
            <a:ext cx="1244170" cy="11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si\Documents\говорят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5" y="4121454"/>
            <a:ext cx="1404989" cy="11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si\Documents\конструир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188" y="4136630"/>
            <a:ext cx="1305955" cy="13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si\Documents\рис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431" y="2721975"/>
            <a:ext cx="1259632" cy="13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si\Documents\спорт прозр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9827" b="8524"/>
          <a:stretch/>
        </p:blipFill>
        <p:spPr bwMode="auto">
          <a:xfrm>
            <a:off x="5294036" y="2811985"/>
            <a:ext cx="1271085" cy="10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msi\Documents\спорт прозр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9827" b="8524"/>
          <a:stretch/>
        </p:blipFill>
        <p:spPr bwMode="auto">
          <a:xfrm>
            <a:off x="3963631" y="4214356"/>
            <a:ext cx="1313962" cy="10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msi\Documents\спорт прозр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9827" b="8524"/>
          <a:stretch/>
        </p:blipFill>
        <p:spPr bwMode="auto">
          <a:xfrm>
            <a:off x="6478341" y="4209815"/>
            <a:ext cx="1260670" cy="10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si\Documents\с книгой.jpe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550" y="2849642"/>
            <a:ext cx="1408482" cy="10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si\Documents\дидакт игра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715" y="2721975"/>
            <a:ext cx="1674225" cy="12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msi\Documents\музыкант пр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470" y="3992361"/>
            <a:ext cx="1119123" cy="14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0" y="-281941"/>
            <a:ext cx="9143999" cy="730033"/>
            <a:chOff x="0" y="-86101"/>
            <a:chExt cx="9143999" cy="58919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104"/>
            <a:stretch/>
          </p:blipFill>
          <p:spPr>
            <a:xfrm>
              <a:off x="0" y="-86101"/>
              <a:ext cx="9143999" cy="540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27819" y="46505"/>
              <a:ext cx="7884244" cy="45659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Композиция видов детской деятельности в примерном режиме дня </a:t>
              </a:r>
              <a:r>
                <a:rPr lang="ru-RU" b="1" dirty="0" smtClean="0">
                  <a:solidFill>
                    <a:schemeClr val="bg1"/>
                  </a:solidFill>
                </a:rPr>
                <a:t>ДОО</a:t>
              </a:r>
              <a:endParaRPr lang="ru-RU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b="1" i="1" dirty="0">
                  <a:solidFill>
                    <a:schemeClr val="bg1"/>
                  </a:solidFill>
                </a:rPr>
                <a:t>Младшая группа (3-4 года</a:t>
              </a:r>
              <a:r>
                <a:rPr lang="ru-RU" b="1" i="1" dirty="0" smtClean="0">
                  <a:solidFill>
                    <a:schemeClr val="bg1"/>
                  </a:solidFill>
                </a:rPr>
                <a:t>)</a:t>
              </a:r>
              <a:endParaRPr lang="ru-RU" i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7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1117217"/>
            <a:ext cx="9144000" cy="180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ФГОС ДО об учёте </a:t>
            </a:r>
            <a:r>
              <a:rPr lang="ru-RU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индивидуальных особенностей каждого </a:t>
            </a:r>
            <a:r>
              <a:rPr lang="ru-RU" sz="36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r>
              <a:rPr lang="ru-RU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8" name="image19.jpeg" descr="http://eliseyka.ru/wp-content/uploads/2014/12/%D0%A4%D0%93%D0%9E%D0%A1-%D0%94%D0%9E.jpg?9b9ad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46"/>
          <a:stretch/>
        </p:blipFill>
        <p:spPr>
          <a:xfrm>
            <a:off x="3312570" y="3378819"/>
            <a:ext cx="2697937" cy="2401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18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03044107"/>
              </p:ext>
            </p:extLst>
          </p:nvPr>
        </p:nvGraphicFramePr>
        <p:xfrm>
          <a:off x="0" y="714078"/>
          <a:ext cx="889248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23528" y="2060848"/>
            <a:ext cx="2592288" cy="432048"/>
          </a:xfrm>
          <a:prstGeom prst="roundRect">
            <a:avLst/>
          </a:prstGeom>
          <a:solidFill>
            <a:srgbClr val="99FF66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Прогулка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349" y="3207"/>
            <a:ext cx="9158941" cy="540000"/>
            <a:chOff x="0" y="-1"/>
            <a:chExt cx="9143999" cy="43582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104"/>
            <a:stretch/>
          </p:blipFill>
          <p:spPr>
            <a:xfrm>
              <a:off x="0" y="-1"/>
              <a:ext cx="9143999" cy="435826"/>
            </a:xfrm>
            <a:prstGeom prst="rect">
              <a:avLst/>
            </a:prstGeom>
          </p:spPr>
        </p:pic>
        <p:sp>
          <p:nvSpPr>
            <p:cNvPr id="6" name="TextBox 18"/>
            <p:cNvSpPr txBox="1"/>
            <p:nvPr/>
          </p:nvSpPr>
          <p:spPr>
            <a:xfrm>
              <a:off x="1226505" y="67315"/>
              <a:ext cx="7884244" cy="3685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216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Распределение  </a:t>
              </a:r>
              <a:r>
                <a:rPr lang="ru-RU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времени </a:t>
              </a:r>
              <a:r>
                <a:rPr lang="ru-RU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в </a:t>
              </a:r>
              <a:r>
                <a:rPr lang="ru-RU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течение </a:t>
              </a:r>
              <a:r>
                <a:rPr lang="ru-RU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дня  </a:t>
              </a:r>
              <a:r>
                <a:rPr lang="ru-RU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для детей 3-4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4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1117216"/>
            <a:ext cx="9144000" cy="2261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3.1. Учёт индивидуальных особенностей </a:t>
            </a:r>
            <a:r>
              <a:rPr lang="ru-RU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каждого </a:t>
            </a:r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 во время </a:t>
            </a:r>
          </a:p>
          <a:p>
            <a:pPr algn="ctr"/>
            <a:r>
              <a:rPr lang="ru-RU" sz="3600" i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режимных моментов</a:t>
            </a:r>
            <a:endParaRPr lang="ru-RU" sz="3600" i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4098" name="Picture 2" descr="http://boombob.ru/img/picture/Oct/11/65920d8d8cc012b44d770ede463cbbde/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92" y="3797299"/>
            <a:ext cx="2900444" cy="21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дети спя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дети спят рису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13" y="3797298"/>
            <a:ext cx="2904182" cy="217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 descr="Картинки по запросу дети играют клипар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346" y="3743782"/>
            <a:ext cx="205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6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2824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- «вход» в сегодняшний день 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26" y="1891504"/>
            <a:ext cx="4960773" cy="4234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как: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«настройка» на интересную жизнь  сегодня (мотивация);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определение  интересов детей и приглашение их к разным видам деятельности;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рассказ об интересных  беседах с родителями по пути из детского сада домой и из дома в детский сад.</a:t>
            </a:r>
          </a:p>
          <a:p>
            <a:pPr marL="457200" indent="-457200">
              <a:buAutoNum type="arabicPeriod"/>
            </a:pP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42" name="Picture 2" descr="http://img-fotki.yandex.ru/get/3912/mr-andersn.1/0_23f0a_7e44e599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839" y="1516565"/>
            <a:ext cx="3107233" cy="31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647063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Самообслуживание и элементарный бытовой труд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этот вид деятельности могут освоить все дети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303" y="1489724"/>
            <a:ext cx="8618372" cy="1052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3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дошкольник проходит путь от «ученика» к «мастеру».  Сравниваем только с собой. Гордимся  успехами.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098" name="Picture 2" descr="http://womenhappiness.ru/wp-content/uploads/2014/09/zachem-rebenku-nuzhen-detskij-s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146" y="2827084"/>
            <a:ext cx="3119831" cy="23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s172.ucoz.ru/solnech/IMG_20141208_1601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1261" y="2754351"/>
            <a:ext cx="3372871" cy="25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829" y="5486400"/>
            <a:ext cx="250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Играем, тренируемся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9775" y="548774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Реально помогаем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36380" y="3724507"/>
            <a:ext cx="1739591" cy="41259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37602" y="2419814"/>
            <a:ext cx="786879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890" y="737541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Зарядка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это должны уметь все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601239"/>
            <a:ext cx="8618372" cy="1052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3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дошкольник проходит путь от «ученика» к «мастеру».  Сравниваем только с собой. Гордимся  успехами.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93" y="5508702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Учимся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4954" y="530307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Умеем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36380" y="3724507"/>
            <a:ext cx="1739591" cy="41259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matveyrybka.ucoz.ru/_nw/29/84041128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51" y="2776654"/>
            <a:ext cx="2836950" cy="20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s00.infourok.ru/images/doc/155/179625/hello_html_67aba3b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397" y="2894553"/>
            <a:ext cx="1453330" cy="20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637602" y="2642834"/>
            <a:ext cx="786879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69"/>
            <a:ext cx="8630811" cy="10644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индивидуальные интересы дошкольников во время завтрака и обеда? </a:t>
            </a:r>
          </a:p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Должны ли дети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съесть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свой завтрак и обед полностью?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605" y="1824260"/>
            <a:ext cx="8618372" cy="9858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Международный анализ дошкольного образования в России удивил экспертов тем, что … в России от детей требуют  съесть всю пищу, 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которую им дают.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170" name="Picture 2" descr="http://pupslove.me/wp-content/uploads/2014/05/3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86" y="3207679"/>
            <a:ext cx="4505954" cy="26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hochu.ua/images/articles/2010/6956_bonapetit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87" y="3122337"/>
            <a:ext cx="2774834" cy="27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61" y="5927188"/>
            <a:ext cx="8618372" cy="7189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Учитывать индивидуальные интересы дошкольников чрезвычайно просто. Дети должны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столько,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захотят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37602" y="2899307"/>
            <a:ext cx="786879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593" y="539999"/>
            <a:ext cx="8630811" cy="12553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знаменитого 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диетического </a:t>
            </a:r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эксперимента,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проведенного в 1928 году </a:t>
            </a:r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Кларой </a:t>
            </a:r>
            <a:r>
              <a:rPr lang="ru-RU" sz="24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Девис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(подробнее см. в книге </a:t>
            </a:r>
            <a:r>
              <a:rPr lang="ru-RU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Уильяма и 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Марты </a:t>
            </a:r>
            <a:r>
              <a:rPr lang="ru-RU" sz="20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Сирс</a:t>
            </a:r>
            <a:r>
              <a:rPr lang="ru-RU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«Кормление ребенка»)</a:t>
            </a:r>
            <a:endParaRPr lang="ru-RU" sz="20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468" y="2057400"/>
            <a:ext cx="5932334" cy="48388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К. </a:t>
            </a:r>
            <a:r>
              <a:rPr lang="ru-RU" sz="2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Девис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течение 6 лет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наблюдала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детей от 6-ти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11-ти месяцев в специальном диетологическом детском саду (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одиноких матерей и матерей-подростков </a:t>
            </a:r>
            <a:r>
              <a:rPr lang="ru-RU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 нежелательных беременностей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Большинство детей страдали от анемии, недостаточного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веса,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рахита и т.п.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Пища предлагалась детям, но </a:t>
            </a:r>
            <a:r>
              <a:rPr lang="ru-RU" sz="20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никогда не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навязывалась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Еда выкладывалась в определенных местах, на виду у детей. </a:t>
            </a:r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Предложенная </a:t>
            </a:r>
            <a:r>
              <a:rPr lang="ru-RU" sz="20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еда была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абсолютно </a:t>
            </a:r>
            <a:r>
              <a:rPr lang="ru-RU" sz="20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натуральной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сочетания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смешивания продуктов не допускались. </a:t>
            </a:r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194" name="Picture 2" descr="http://baby.web-3.ru/data/articles/17548/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802" y="1856611"/>
            <a:ext cx="2598777" cy="17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560" y="452738"/>
            <a:ext cx="8630811" cy="7627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ВЫВОДЫ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591" y="1057276"/>
            <a:ext cx="6152455" cy="57115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marL="74250" algn="just">
              <a:lnSpc>
                <a:spcPct val="110000"/>
              </a:lnSpc>
            </a:pP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Дети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потребляют </a:t>
            </a:r>
            <a:r>
              <a:rPr lang="ru-RU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неравномерное количество калорий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течение суток, недели или месяца. В один </a:t>
            </a: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день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они могут съесть двойную </a:t>
            </a: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норму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калорий, в другой </a:t>
            </a: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едва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половину. </a:t>
            </a:r>
            <a:endParaRPr lang="ru-RU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50" algn="just">
              <a:lnSpc>
                <a:spcPct val="110000"/>
              </a:lnSpc>
            </a:pPr>
            <a:endParaRPr lang="ru-RU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50" algn="just">
              <a:lnSpc>
                <a:spcPct val="110000"/>
              </a:lnSpc>
            </a:pP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Питание маленьких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испытуемых </a:t>
            </a:r>
            <a:r>
              <a:rPr lang="ru-RU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следует принятым нормам</a:t>
            </a:r>
            <a:r>
              <a:rPr lang="ru-RU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одна </a:t>
            </a:r>
            <a:r>
              <a:rPr lang="ru-RU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диета </a:t>
            </a:r>
            <a:r>
              <a:rPr lang="ru-RU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похожа </a:t>
            </a:r>
            <a:r>
              <a:rPr lang="ru-RU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другую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 </a:t>
            </a:r>
            <a:endParaRPr lang="ru-RU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50" algn="just">
              <a:lnSpc>
                <a:spcPct val="110000"/>
              </a:lnSpc>
            </a:pPr>
            <a:endParaRPr lang="ru-RU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50" algn="just">
              <a:lnSpc>
                <a:spcPct val="110000"/>
              </a:lnSpc>
            </a:pP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  По сравнению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 статистикой </a:t>
            </a: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состояния детей в других детских организациях </a:t>
            </a:r>
            <a:r>
              <a:rPr lang="ru-RU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участвовавшие в эксперименте </a:t>
            </a:r>
            <a:r>
              <a:rPr lang="ru-RU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 </a:t>
            </a:r>
            <a:r>
              <a:rPr lang="ru-RU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мало и редко </a:t>
            </a:r>
            <a:r>
              <a:rPr lang="ru-RU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болеют</a:t>
            </a: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marL="74250" algn="just">
              <a:lnSpc>
                <a:spcPct val="110000"/>
              </a:lnSpc>
            </a:pPr>
            <a:endParaRPr lang="ru-RU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50" algn="just">
              <a:lnSpc>
                <a:spcPct val="110000"/>
              </a:lnSpc>
            </a:pP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Один эксперт, представляя результаты эксперимента в материалах авторитетного педиатрического журнала, назвал испытуемых "</a:t>
            </a:r>
            <a:r>
              <a:rPr lang="ru-RU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группой </a:t>
            </a:r>
            <a:r>
              <a:rPr lang="ru-RU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наиболее здоровых физически и </a:t>
            </a:r>
            <a:r>
              <a:rPr lang="ru-RU" b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поведенчески</a:t>
            </a:r>
            <a:r>
              <a:rPr lang="ru-RU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представителей человеческого вида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", которых он когда-либо видел.</a:t>
            </a:r>
            <a:endParaRPr lang="ru-RU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222" name="Picture 6" descr="Картинки по запросу изобилие е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046" y="1795346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Прогулка</a:t>
            </a: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время  для игр, наблюдений и экспериментов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27" y="1891503"/>
            <a:ext cx="4414363" cy="45539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Прогулка позволяет: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обеспечить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здоровый образ жизни для всех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детей;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дать возможность каждому ребёнку выбрать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свою игру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учиться наблюдать окружающий мир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учётом своих интересов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4) искать ответы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свои вопросы</a:t>
            </a:r>
            <a:r>
              <a:rPr lang="ru-RU" sz="20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помощью опытов.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268" name="Picture 4" descr="http://kladraz.ru/images/photos/medium/article4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722" y="1328050"/>
            <a:ext cx="3407775" cy="49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1117216"/>
            <a:ext cx="9144000" cy="2261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2. Учёт индивидуальных особенностей </a:t>
            </a:r>
            <a:r>
              <a:rPr lang="ru-RU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каждого </a:t>
            </a:r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 в </a:t>
            </a:r>
            <a:r>
              <a:rPr lang="ru-RU" sz="3600" i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непрерывной образовательной деятельности</a:t>
            </a:r>
            <a:endParaRPr lang="ru-RU" sz="3600" i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sp>
        <p:nvSpPr>
          <p:cNvPr id="2" name="AutoShape 2" descr="Картинки по запросу воспитатель и дети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воспитатель и дети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0" descr="http://www.mn-tech.com/_images/marketing-succes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3" t="30274" r="9011"/>
          <a:stretch/>
        </p:blipFill>
        <p:spPr bwMode="auto">
          <a:xfrm>
            <a:off x="951299" y="4070194"/>
            <a:ext cx="3203060" cy="23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age.samanyoluhaber.com/media/fotogaleri/2014/02/18/15884/p18eksf536j831o17138su3u2o1b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0"/>
          <a:stretch/>
        </p:blipFill>
        <p:spPr bwMode="auto">
          <a:xfrm flipH="1">
            <a:off x="5047150" y="4070194"/>
            <a:ext cx="2651648" cy="23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ДО об учёте индивидуальных особенностей каждого ребёнка </a:t>
            </a:r>
            <a:endParaRPr lang="ru-RU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Принципы, лежащие в основе ФГОС ДО (п. 1.2.)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0" y="1367062"/>
            <a:ext cx="8618372" cy="13649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marL="342900" indent="-342900" algn="just">
              <a:buAutoNum type="arabicParenR"/>
            </a:pP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оддержка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разнообразия детства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сохранение уникальности и </a:t>
            </a:r>
            <a:r>
              <a:rPr lang="ru-RU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самоценности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детства как важного этапа в общем развитии человека.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444" y="3681174"/>
            <a:ext cx="7460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ндивидуальные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потребности </a:t>
            </a:r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связанные с его жизненной ситуацией и состоянием здоровья, определяющие особые условия получения им образования (далее - особые образовательные потребности),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индивидуальные потребности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отдельных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категорий детей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в том числе с ограниченными возможностями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здоровья.</a:t>
            </a:r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93" y="2867423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1.3. В Стандарте учитываются:</a:t>
            </a:r>
          </a:p>
        </p:txBody>
      </p:sp>
    </p:spTree>
    <p:extLst>
      <p:ext uri="{BB962C8B-B14F-4D97-AF65-F5344CB8AC3E}">
        <p14:creationId xmlns:p14="http://schemas.microsoft.com/office/powerpoint/2010/main" val="2063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310" y="613183"/>
            <a:ext cx="8208912" cy="10533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</a:rPr>
              <a:t>Виды деятельности </a:t>
            </a:r>
          </a:p>
          <a:p>
            <a:pPr algn="ctr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</a:rPr>
              <a:t>(дошкольный возраст)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6280" y="1828800"/>
            <a:ext cx="7528560" cy="4715088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AutoNum type="arabicPeriod"/>
            </a:pPr>
            <a:r>
              <a:rPr lang="ru-RU" sz="2400" u="sng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Игровая  деятельность.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Коммуникативная  деятельность.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Познавательно-исследовательская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Восприятие  художественной литературы и фольклора.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Самообслуживание  </a:t>
            </a:r>
            <a:r>
              <a:rPr lang="ru-RU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элементарный бытовой </a:t>
            </a: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Конструирование. 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Изобразительная 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Музыкальная 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Двигательная деятельность</a:t>
            </a:r>
            <a:r>
              <a:rPr lang="ru-RU" sz="24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  <a:endParaRPr lang="ru-RU" sz="20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447800"/>
            <a:ext cx="8886750" cy="10424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Мотивационный этап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(создание условий для возникновения у ребёнка внутреннего побуждающего мотива к новой деятельности).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490232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Ориентировочный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(формулирование целей деятельности, подбор средств).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528" y="3506728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Исполнительский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(реализация самой деятельности, получение результата, подведение итогов).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760" y="4514840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Рефлексивный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(«взгляд назад», выражение  своих эмоций по итогам деятельности).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760" y="5522952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Перспективный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(выход на самостоятельную деятельность детей).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9620" y="708318"/>
            <a:ext cx="8712968" cy="632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Этапы совместной образовательной деятельности педагога и детей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3336" y="730702"/>
            <a:ext cx="6120680" cy="614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как педагогическая форма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4538" y="1644256"/>
            <a:ext cx="385242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 как форма организации  того или иного вида деятельности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9708" y="1596792"/>
            <a:ext cx="385242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 как форма работы внутри того или иного вида деятельности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56216" y="3228960"/>
            <a:ext cx="2592288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</a:t>
            </a:r>
            <a:endParaRPr lang="ru-RU" sz="44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19650" y="3297098"/>
            <a:ext cx="2592288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           Игра</a:t>
            </a:r>
          </a:p>
          <a:p>
            <a:pPr algn="ctr"/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749586" y="1344764"/>
            <a:ext cx="947894" cy="2520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26936" y="1344764"/>
            <a:ext cx="1098122" cy="29949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11474" y="2867472"/>
            <a:ext cx="576064" cy="6861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121584" y="2879440"/>
            <a:ext cx="288032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94910" y="6294120"/>
            <a:ext cx="6120680" cy="551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как детская деятельность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467154" y="5654754"/>
            <a:ext cx="576056" cy="6393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246482" y="4692518"/>
            <a:ext cx="1069312" cy="160160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ирог 20"/>
          <p:cNvSpPr/>
          <p:nvPr/>
        </p:nvSpPr>
        <p:spPr>
          <a:xfrm>
            <a:off x="5019650" y="3298264"/>
            <a:ext cx="2592288" cy="2520280"/>
          </a:xfrm>
          <a:prstGeom prst="pie">
            <a:avLst/>
          </a:prstGeom>
          <a:solidFill>
            <a:srgbClr val="FFCC66"/>
          </a:solidFill>
          <a:ln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5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6308"/>
              </p:ext>
            </p:extLst>
          </p:nvPr>
        </p:nvGraphicFramePr>
        <p:xfrm>
          <a:off x="76200" y="692696"/>
          <a:ext cx="8991600" cy="5688632"/>
        </p:xfrm>
        <a:graphic>
          <a:graphicData uri="http://schemas.openxmlformats.org/drawingml/2006/table">
            <a:tbl>
              <a:tblPr/>
              <a:tblGrid>
                <a:gridCol w="3597275"/>
                <a:gridCol w="5394325"/>
              </a:tblGrid>
              <a:tr h="1304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детской деятельности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(ФГОС)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Формы организации деятельности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8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деятельность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игра по правилам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сюжетно-ролевая 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игра с сюжетными игрушками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дидактическая 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игра-рисование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подвижная игра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1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39999"/>
            <a:ext cx="9144000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Дидактическая игра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3290" y="4008619"/>
            <a:ext cx="8811197" cy="1938992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виды дидактических игр: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        игры с предметами (игрушками, природным материалом);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        настольно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печатные;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        словесные игры.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1318672"/>
            <a:ext cx="8820472" cy="267765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дидактическая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[греч. </a:t>
            </a:r>
            <a:r>
              <a:rPr lang="ru-RU" sz="2400" dirty="0" err="1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didaktikos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— поучительный] — специально созданная игра, выполняющая определённую дидактическую задачу, скрытую от ребёнка в игровой ситуации за игровыми действиями. Дидактические игры составлены по принципу самообучения, когда сама игра направляет ребёнка на овладение знаниями (первичными представлениями) и умениями. </a:t>
            </a:r>
            <a:endParaRPr lang="ru-RU" sz="2400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5" descr="Обруч :: СДС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680" y="4614366"/>
            <a:ext cx="3491880" cy="219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1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51720" y="1210856"/>
            <a:ext cx="4968551" cy="64807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Мотивационная игра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(играем по знакомым правилам)</a:t>
            </a:r>
            <a:endParaRPr lang="ru-RU" altLang="ru-RU" sz="1600" dirty="0">
              <a:solidFill>
                <a:srgbClr val="FF33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051720" y="2074952"/>
            <a:ext cx="6192688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Затруднение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игровой ситуации </a:t>
            </a:r>
            <a:endParaRPr lang="ru-RU" altLang="ru-RU" sz="1600" dirty="0" smtClean="0">
              <a:solidFill>
                <a:srgbClr val="1F497D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(осознаем, что мы что-то ещё не знаем/не умеем)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051720" y="2939048"/>
            <a:ext cx="6480720" cy="7920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Открытие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нового 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знания (</a:t>
            </a:r>
            <a:r>
              <a:rPr lang="ru-RU" altLang="ru-RU" sz="1600" i="1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первичного представления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умения (</a:t>
            </a:r>
            <a:r>
              <a:rPr lang="ru-RU" altLang="ru-RU" sz="1600" i="1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способа действия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 новые правила игры)</a:t>
            </a:r>
            <a:endParaRPr lang="ru-RU" altLang="ru-RU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2051720" y="3947160"/>
            <a:ext cx="5976664" cy="57606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Воспроизведение нового в типовой ситуации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(играем по новым правилам)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051720" y="4739247"/>
            <a:ext cx="6336704" cy="50370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Подведение итога и развивающие задания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(чему научились)</a:t>
            </a:r>
            <a:endParaRPr lang="ru-RU" altLang="ru-RU" sz="1600" dirty="0">
              <a:solidFill>
                <a:srgbClr val="C9031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051720" y="5315312"/>
            <a:ext cx="6336704" cy="576064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Рефлексия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(проговариваем, какие эмоции испытали)</a:t>
            </a:r>
            <a:endParaRPr lang="ru-RU" sz="1600" dirty="0" smtClean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699792" y="1869660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2699792" y="2693306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716632" y="3681367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2716632" y="4378761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2699792" y="5137215"/>
            <a:ext cx="360362" cy="287338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62784"/>
            <a:ext cx="7848872" cy="576064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Алгоритм </a:t>
            </a:r>
            <a:r>
              <a:rPr lang="ru-RU" sz="2800" b="1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проведения</a:t>
            </a:r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дидактической </a:t>
            </a:r>
            <a:r>
              <a:rPr lang="ru-RU" sz="2800" b="1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игры</a:t>
            </a:r>
            <a:endParaRPr lang="ru-RU" sz="2800" b="1" dirty="0">
              <a:solidFill>
                <a:srgbClr val="C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051720" y="6035045"/>
            <a:ext cx="6336704" cy="86444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Выход на самостоятельную деятельность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(проговариваем, как можно организовать игру самостоятельно и что для этого есть в группе)</a:t>
            </a:r>
            <a:endParaRPr lang="ru-RU" sz="1600" dirty="0" smtClean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2687251" y="5803022"/>
            <a:ext cx="360362" cy="287338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282864"/>
            <a:ext cx="183569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Мотивационный этап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214696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Ориентировочный этап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16200000">
            <a:off x="35496" y="3803144"/>
            <a:ext cx="216024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Исполнительский этап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538732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Рефлексивный этап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6251416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Перспективный этап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835696" y="1498888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07704" y="236298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31640" y="3299088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331640" y="4235192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331640" y="4883264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915932" y="560334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904728" y="643198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Игру можно подбирать в соответствии с интересами детей.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0" y="1243807"/>
            <a:ext cx="8618372" cy="15512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Знакомство с первичными представлениями, связанными с окружающим миром, часто сопровождается последовательным рассмотрением  серий тем. Например, осень – зима – весна - лето; звери - птицы – рыбы – насекомые. Для таких серий подходят игры, направленные на наведение порядка.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4" descr="http://pochemu4ka.ru/Podelki/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554" y="3231231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ochemu4ka.ru/Podelki/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32672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12" y="2882280"/>
            <a:ext cx="1770477" cy="81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588431" y="2738264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616" y="2594248"/>
            <a:ext cx="1581824" cy="13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6623208" y="2594248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985" y="4320484"/>
            <a:ext cx="1154782" cy="896995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879" y="4066091"/>
            <a:ext cx="1268656" cy="88875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6" descr="http://img0.liveinternet.ru/images/attach/c/4/79/777/79777724_Malchik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6" t="12944" r="34266" b="2592"/>
          <a:stretch/>
        </p:blipFill>
        <p:spPr bwMode="auto">
          <a:xfrm>
            <a:off x="4944838" y="3675207"/>
            <a:ext cx="937786" cy="22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g0.liveinternet.ru/images/attach/c/4/79/777/79777724_Malchik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6" t="12944" r="34266" b="2592"/>
          <a:stretch/>
        </p:blipFill>
        <p:spPr bwMode="auto">
          <a:xfrm flipH="1">
            <a:off x="3373535" y="3602360"/>
            <a:ext cx="937786" cy="22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5076" y="6050632"/>
            <a:ext cx="9104924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i="1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Возьми карточку-паспорт, выбери страну и объясни пограничнику,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i="1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почему он должен пустить тебя в эту страну.</a:t>
            </a:r>
            <a:endParaRPr kumimoji="0" lang="ru-RU" sz="2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076" y="3696763"/>
            <a:ext cx="168411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Страна зверей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4711" y="3432672"/>
            <a:ext cx="14324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Страна птиц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88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47672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Игру можно подбирать в соответствии с интересами детей.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4" descr="http://pochemu4ka.ru/Podelki/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554" y="3231231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ochemu4ka.ru/Podelki/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32672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12" y="2882280"/>
            <a:ext cx="1770477" cy="81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588431" y="2738264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 hangingPunct="0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972" y="2594248"/>
            <a:ext cx="1581824" cy="13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6623208" y="2594248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 hangingPunct="0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985" y="4320484"/>
            <a:ext cx="1154782" cy="896995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879" y="4066091"/>
            <a:ext cx="1268656" cy="88875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6" descr="http://img0.liveinternet.ru/images/attach/c/4/79/777/79777724_Malchik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6" t="12944" r="34266" b="2592"/>
          <a:stretch/>
        </p:blipFill>
        <p:spPr bwMode="auto">
          <a:xfrm>
            <a:off x="4944838" y="3675207"/>
            <a:ext cx="937786" cy="22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g0.liveinternet.ru/images/attach/c/4/79/777/79777724_Malchik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6" t="12944" r="34266" b="2592"/>
          <a:stretch/>
        </p:blipFill>
        <p:spPr bwMode="auto">
          <a:xfrm flipH="1">
            <a:off x="3373535" y="3602360"/>
            <a:ext cx="937786" cy="22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8431" y="3730354"/>
            <a:ext cx="168411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dirty="0" smtClean="0">
                <a:solidFill>
                  <a:srgbClr val="000000"/>
                </a:solidFill>
                <a:latin typeface="Calibri Light"/>
                <a:sym typeface="Helvetica"/>
              </a:rPr>
              <a:t>Страна зверей</a:t>
            </a:r>
            <a:endParaRPr lang="ru-RU" dirty="0">
              <a:solidFill>
                <a:srgbClr val="000000"/>
              </a:solidFill>
              <a:latin typeface="Calibri Light"/>
              <a:sym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4711" y="3432672"/>
            <a:ext cx="14324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dirty="0" smtClean="0">
                <a:solidFill>
                  <a:srgbClr val="000000"/>
                </a:solidFill>
                <a:latin typeface="Calibri Light"/>
                <a:sym typeface="Helvetica"/>
              </a:rPr>
              <a:t>Страна птиц</a:t>
            </a:r>
            <a:endParaRPr lang="ru-RU" dirty="0">
              <a:solidFill>
                <a:srgbClr val="000000"/>
              </a:solidFill>
              <a:latin typeface="Calibri Light"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466" y="6050632"/>
            <a:ext cx="599458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Осознание затруднения: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- В чем затруднение</a:t>
            </a:r>
            <a: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?  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Как же нам теперь играть?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428" y="2683116"/>
            <a:ext cx="2040196" cy="1016412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80201" y="2724786"/>
            <a:ext cx="504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0" y="1028053"/>
            <a:ext cx="8618372" cy="15512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Знакомство с первичными представлениями, связанными с окружающим миром, часто сопровождается последовательным рассмотрением  серий тем. Например, осень – зима – весна - лето; звери - птицы – рыбы – насекомые. Для таких серий подходят игры, направленные на наведение порядка. </a:t>
            </a:r>
          </a:p>
        </p:txBody>
      </p:sp>
    </p:spTree>
    <p:extLst>
      <p:ext uri="{BB962C8B-B14F-4D97-AF65-F5344CB8AC3E}">
        <p14:creationId xmlns:p14="http://schemas.microsoft.com/office/powerpoint/2010/main" val="595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Игру можно подбирать в соответствии с интересами детей.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" name="Picture 2" descr="Настольный театр для дошколя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56" t="11030" r="14489" b="3960"/>
          <a:stretch>
            <a:fillRect/>
          </a:stretch>
        </p:blipFill>
        <p:spPr bwMode="auto">
          <a:xfrm rot="5400000">
            <a:off x="4775804" y="3534150"/>
            <a:ext cx="1992050" cy="1783291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6897" y="2514570"/>
            <a:ext cx="1274552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http://techsummercamp2010.pbworks.com/f/1274904377/giraffe-pic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0" r="18101"/>
          <a:stretch>
            <a:fillRect/>
          </a:stretch>
        </p:blipFill>
        <p:spPr bwMode="auto">
          <a:xfrm flipH="1">
            <a:off x="7473673" y="2560297"/>
            <a:ext cx="1068360" cy="1454758"/>
          </a:xfrm>
          <a:prstGeom prst="rect">
            <a:avLst/>
          </a:prstGeom>
          <a:noFill/>
        </p:spPr>
      </p:pic>
      <p:pic>
        <p:nvPicPr>
          <p:cNvPr id="31" name="Picture 2" descr="Настольный театр для дошколят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56" t="11030" r="14489" b="3960"/>
          <a:stretch>
            <a:fillRect/>
          </a:stretch>
        </p:blipFill>
        <p:spPr bwMode="auto">
          <a:xfrm rot="5400000">
            <a:off x="1950186" y="3505321"/>
            <a:ext cx="1992049" cy="1887757"/>
          </a:xfrm>
          <a:prstGeom prst="rect">
            <a:avLst/>
          </a:prstGeom>
          <a:noFill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018"/>
          <a:stretch>
            <a:fillRect/>
          </a:stretch>
        </p:blipFill>
        <p:spPr bwMode="auto">
          <a:xfrm>
            <a:off x="2581579" y="4065797"/>
            <a:ext cx="851563" cy="13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43" t="45319" r="33433" b="14892"/>
          <a:stretch>
            <a:fillRect/>
          </a:stretch>
        </p:blipFill>
        <p:spPr bwMode="auto">
          <a:xfrm>
            <a:off x="5330138" y="4165542"/>
            <a:ext cx="954908" cy="104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53" t="68416" r="65327" b="13751"/>
          <a:stretch>
            <a:fillRect/>
          </a:stretch>
        </p:blipFill>
        <p:spPr bwMode="auto">
          <a:xfrm>
            <a:off x="246784" y="2858195"/>
            <a:ext cx="1211029" cy="9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 descr="лев рисунок Интересная подборка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5" t="16699" r="7391" b="16507"/>
          <a:stretch>
            <a:fillRect/>
          </a:stretch>
        </p:blipFill>
        <p:spPr bwMode="auto">
          <a:xfrm>
            <a:off x="7124495" y="5397845"/>
            <a:ext cx="1715403" cy="829425"/>
          </a:xfrm>
          <a:prstGeom prst="rect">
            <a:avLst/>
          </a:prstGeom>
          <a:noFill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33302" y="4274983"/>
            <a:ext cx="1081384" cy="9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://ekabu2.unistoreserve.ru/50eed6ba7efa6e69405c4d2a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041" y="2858195"/>
            <a:ext cx="891088" cy="6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900igr.net/datas/zhivotnye/Dikie-2.files/0005-005-JAguar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" b="40237"/>
          <a:stretch/>
        </p:blipFill>
        <p:spPr bwMode="auto">
          <a:xfrm>
            <a:off x="89558" y="3782069"/>
            <a:ext cx="1525483" cy="10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100book.ru/b1081289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46" y="4998593"/>
            <a:ext cx="1295095" cy="10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598" y="2946853"/>
            <a:ext cx="1269225" cy="92879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55076" y="6050632"/>
            <a:ext cx="6696445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i="1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Возьми картинку и помести животное в теремок.</a:t>
            </a:r>
            <a:endParaRPr lang="ru-RU" sz="2200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1" i="1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Затруднение</a:t>
            </a:r>
            <a:r>
              <a:rPr lang="ru-RU" sz="2200" i="1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А куда поместить кенгуру?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76127" y="2983624"/>
            <a:ext cx="504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700" y="1243807"/>
            <a:ext cx="8618372" cy="15512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Знакомство с первичными представлениями, связанными с окружающим миром, часто сопровождается последовательным рассмотрением  серий тем. Например, осень – зима – весна - лето; звери - птицы – рыбы – насекомые. Для таких серий подходят игры, направленные на наведение порядка. </a:t>
            </a:r>
          </a:p>
        </p:txBody>
      </p:sp>
    </p:spTree>
    <p:extLst>
      <p:ext uri="{BB962C8B-B14F-4D97-AF65-F5344CB8AC3E}">
        <p14:creationId xmlns:p14="http://schemas.microsoft.com/office/powerpoint/2010/main" val="17621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Игру можно подбирать в соответствии с интересами детей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5076" y="6050632"/>
            <a:ext cx="8014819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sz="2200" i="1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Возьми картинку и помести  изображение животного на нужную карточку, </a:t>
            </a:r>
          </a:p>
          <a:p>
            <a:pPr latinLnBrk="1" hangingPunct="0"/>
            <a:r>
              <a:rPr lang="ru-RU" sz="2200" i="1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если она у тебя оказалась.</a:t>
            </a:r>
            <a:endParaRPr lang="ru-RU" sz="2200" i="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atinLnBrk="1" hangingPunct="0"/>
            <a:endParaRPr lang="ru-RU" sz="2200" dirty="0" smtClean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61" y="2795018"/>
            <a:ext cx="5877896" cy="301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989" y="4506662"/>
            <a:ext cx="1376532" cy="11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3398899"/>
            <a:ext cx="1420585" cy="12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428" y="2552700"/>
            <a:ext cx="1434769" cy="108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372100" y="3225800"/>
            <a:ext cx="1439246" cy="412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1348966" y="4665662"/>
            <a:ext cx="5068023" cy="626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3700" y="1243807"/>
            <a:ext cx="8618372" cy="15512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Знакомство с первичными представлениями, связанными с окружающим миром, часто сопровождается последовательным рассмотрением  серий тем. Например, осень – зима – весна - лето; звери - птицы – рыбы – насекомые. Для таких серий подходят игры, направленные на наведение порядка. </a:t>
            </a:r>
          </a:p>
        </p:txBody>
      </p:sp>
    </p:spTree>
    <p:extLst>
      <p:ext uri="{BB962C8B-B14F-4D97-AF65-F5344CB8AC3E}">
        <p14:creationId xmlns:p14="http://schemas.microsoft.com/office/powerpoint/2010/main" val="38254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ДО об учёте индивидуальных особенностей каждого ребёнка </a:t>
            </a:r>
            <a:endParaRPr lang="ru-RU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1.4. Основные принципы дошкольного образования: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0" y="1367062"/>
            <a:ext cx="8312739" cy="5161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построение образовательной деятельности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основе индивидуальных особенностей каждого </a:t>
            </a:r>
            <a:r>
              <a:rPr lang="ru-RU" sz="2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при котором сам </a:t>
            </a:r>
            <a:r>
              <a:rPr lang="ru-RU" sz="2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ребёнок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становится активным в выборе содержания своего образования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становится субъектом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образования;</a:t>
            </a:r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содействие и сотрудничество детей и взрослых,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признание </a:t>
            </a:r>
            <a:r>
              <a:rPr lang="ru-RU" sz="2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полноценным участником</a:t>
            </a:r>
            <a:r>
              <a:rPr lang="ru-RU" sz="24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(субъектом)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образовательных отношений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4)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поддержка инициативы детей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различных видах деятельности;</a:t>
            </a:r>
          </a:p>
          <a:p>
            <a:pPr>
              <a:lnSpc>
                <a:spcPts val="3000"/>
              </a:lnSpc>
            </a:pP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учёт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этнокультурной ситуации развития детей.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Познавательно-исследовательская деятельность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512029"/>
            <a:ext cx="8618372" cy="6977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изучении любой темы можно порешать задачки из учебного пособия, провести наблюдения или поставить опыт. Пример: тема «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Погода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9" y="2274919"/>
            <a:ext cx="6049961" cy="409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Познавательно-исследовательская деятельность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512029"/>
            <a:ext cx="8618372" cy="6977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изучении любой темы можно порешать задачки из учебного пособия, провести наблюдения или поставить опыт. Пример: тема «Погода».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2" descr="C:\Users\Sony\YandexDisk-shuravahrushev.vahruschev\Скриншоты\2015-11-16 18-17-19 Скриншот экрана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00"/>
          <a:stretch/>
        </p:blipFill>
        <p:spPr bwMode="auto">
          <a:xfrm>
            <a:off x="411605" y="2209801"/>
            <a:ext cx="7454900" cy="40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Познавательно-исследовательская деятельность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512029"/>
            <a:ext cx="8618372" cy="6977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изучении любой темы можно порешать задачки из учебного пособия, провести наблюдения или поставить опыт. Пример: тема «Погода».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0354" y="2241035"/>
            <a:ext cx="444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Опыт. Какой снежок растает быстрее?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50" y="2209801"/>
            <a:ext cx="1748704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231" y="2933700"/>
            <a:ext cx="305403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554" y="2933700"/>
            <a:ext cx="305403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1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9674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85000" lnSpcReduction="10000"/>
          </a:bodyPr>
          <a:lstStyle/>
          <a:p>
            <a:pPr algn="ctr">
              <a:lnSpc>
                <a:spcPts val="3000"/>
              </a:lnSpc>
            </a:pP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время рефлексии воспитатель узнаёт, что понравилось детям, и даёт совет.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327071"/>
            <a:ext cx="8618372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Танюша, тебе понравилось раскладывать предметы по коробкам. Попробуй навести порядок среди игрушек.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pic>
        <p:nvPicPr>
          <p:cNvPr id="11" name="Picture 12" descr="http://i.ytimg.com/vi/8OkpVXWzs4I/hqdefaul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9" r="4921"/>
          <a:stretch/>
        </p:blipFill>
        <p:spPr bwMode="auto">
          <a:xfrm>
            <a:off x="5842825" y="2946401"/>
            <a:ext cx="2996697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24757" y="2135530"/>
            <a:ext cx="2216693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этап</a:t>
            </a:r>
          </a:p>
        </p:txBody>
      </p:sp>
      <p:pic>
        <p:nvPicPr>
          <p:cNvPr id="13" name="Picture 2" descr="http://www.picshare.ru/uploads/131030/ij3zhDbtNj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72" y="3125511"/>
            <a:ext cx="2199178" cy="32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80810" y="2041476"/>
            <a:ext cx="2288701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Перспективный этап</a:t>
            </a:r>
          </a:p>
        </p:txBody>
      </p:sp>
      <p:pic>
        <p:nvPicPr>
          <p:cNvPr id="15" name="Picture 8" descr="http://www.1568.lutsk.ua/img/news/20131108130527_58122521_1233217189_stenk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6" r="21652"/>
          <a:stretch/>
        </p:blipFill>
        <p:spPr bwMode="auto">
          <a:xfrm>
            <a:off x="3652685" y="2946402"/>
            <a:ext cx="2228125" cy="25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9674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85000" lnSpcReduction="10000"/>
          </a:bodyPr>
          <a:lstStyle/>
          <a:p>
            <a:pPr algn="ctr">
              <a:lnSpc>
                <a:spcPts val="3000"/>
              </a:lnSpc>
            </a:pP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время рефлексии воспитатель узнаёт, что понравилось детям, и даёт совет.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327071"/>
            <a:ext cx="8618372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Петя, тебе понравилось играть в сыщика.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онаблюдай за природой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время прогулки и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назови признаки весны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 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4757" y="2135530"/>
            <a:ext cx="2216693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этап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33209" y="2135530"/>
            <a:ext cx="2288701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Перспективный этап</a:t>
            </a:r>
          </a:p>
        </p:txBody>
      </p:sp>
      <p:pic>
        <p:nvPicPr>
          <p:cNvPr id="9218" name="Picture 2" descr="http://gamecoffer.com/Data/Multiki/DetectivesAndInvestigators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5" y="2995612"/>
            <a:ext cx="25717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7341" y="5105400"/>
            <a:ext cx="3723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Мультфильм «Следствие ведут колобки»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20" name="Picture 4" descr="http://i0.wp.com/www.mamaschool.com.ua/wp-content/uploads/2014/10/happy-child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3"/>
          <a:stretch/>
        </p:blipFill>
        <p:spPr bwMode="auto">
          <a:xfrm>
            <a:off x="140206" y="3078562"/>
            <a:ext cx="2183893" cy="18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571" y="2995612"/>
            <a:ext cx="128132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98" y="4014787"/>
            <a:ext cx="143406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464" y="5259288"/>
            <a:ext cx="1320800" cy="105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8900" y="3481387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9297" y="4415493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3493" y="5413177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0207" y="596740"/>
            <a:ext cx="8751866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время рефлексии воспитатель узнаёт, что понравилось  детям и даёт совет.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327071"/>
            <a:ext cx="8618372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Петя, тебе понравилось играть в сыщика.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онаблюдай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 природой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время прогулки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назови признаки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весны.  (Или рассмотри занимательные картинки).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4757" y="2135530"/>
            <a:ext cx="2216693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этап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33209" y="2135530"/>
            <a:ext cx="2288701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Перспективный этап</a:t>
            </a:r>
          </a:p>
        </p:txBody>
      </p:sp>
      <p:pic>
        <p:nvPicPr>
          <p:cNvPr id="9218" name="Picture 2" descr="http://gamecoffer.com/Data/Multiki/DetectivesAndInvestigators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5" y="2995612"/>
            <a:ext cx="25717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0.wp.com/www.mamaschool.com.ua/wp-content/uploads/2014/10/happy-child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3"/>
          <a:stretch/>
        </p:blipFill>
        <p:spPr bwMode="auto">
          <a:xfrm>
            <a:off x="140206" y="3078562"/>
            <a:ext cx="2183893" cy="18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1.liveinternet.ru/images/attach/c/0/52/399/52399758_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625" y="2895500"/>
            <a:ext cx="3617868" cy="25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1117216"/>
            <a:ext cx="9144000" cy="2261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3.3. Учёт индивидуальных особенностей </a:t>
            </a:r>
            <a:r>
              <a:rPr lang="ru-RU" sz="36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каждого </a:t>
            </a:r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 </a:t>
            </a:r>
          </a:p>
          <a:p>
            <a:pPr algn="ctr"/>
            <a:r>
              <a:rPr lang="ru-RU" sz="3600" i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самостоятельной деятельности</a:t>
            </a:r>
            <a:endParaRPr lang="ru-RU" sz="3600" i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sp>
        <p:nvSpPr>
          <p:cNvPr id="2" name="AutoShape 2" descr="Картинки по запросу воспитатель и дети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воспитатель и дети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Picture 6" descr="http://www.dmaiuscola.it/contenuti/96/10-regole-colloqui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858" y="3294271"/>
            <a:ext cx="4091849" cy="3052242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0593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0393" y="586070"/>
            <a:ext cx="8630811" cy="1268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 деятельность</a:t>
            </a:r>
            <a:r>
              <a:rPr lang="ru-RU" sz="2400" b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детей </a:t>
            </a:r>
            <a:r>
              <a:rPr lang="ru-RU" sz="2400" b="1" i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«Мы </a:t>
            </a:r>
            <a:r>
              <a:rPr lang="ru-RU" sz="2400" b="1" i="1" dirty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сами</a:t>
            </a:r>
            <a:r>
              <a:rPr lang="ru-RU" sz="2400" b="1" i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требует специального  учёта индивидуальных особенностей каждого ребёнка</a:t>
            </a:r>
            <a:endParaRPr lang="ru-RU" sz="2400" b="1" dirty="0">
              <a:solidFill>
                <a:srgbClr val="44546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8584" y="1980453"/>
            <a:ext cx="7995795" cy="6484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sz="24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условии, что у ребёнка есть </a:t>
            </a: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выбор</a:t>
            </a:r>
            <a:r>
              <a:rPr lang="ru-RU" sz="24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4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2290" name="Picture 2" descr="http://wiki.ru/upload/iblock/b4d/b4d0ff8a441b48d92dd06592ed6e45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30" y="2822753"/>
            <a:ext cx="4231296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9065" y="4989691"/>
            <a:ext cx="3259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Ребята! </a:t>
            </a:r>
          </a:p>
          <a:p>
            <a:pPr algn="ctr"/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Я приготовила </a:t>
            </a:r>
          </a:p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вас </a:t>
            </a:r>
          </a:p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интересные задания.</a:t>
            </a:r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292" name="Picture 4" descr="http://xn----8sbafar2bwfctnifu9c.xn--p1ai/wp-content/uploads/2015/09/92232525-300x2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274955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7805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педагог может руководить </a:t>
            </a:r>
            <a:r>
              <a:rPr lang="ru-RU" sz="2400" b="1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самостоятельной деятельностью детей «Мы </a:t>
            </a:r>
            <a:r>
              <a:rPr lang="ru-RU" sz="24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7605" y="4785531"/>
            <a:ext cx="3838331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Почему здесь приведён символ кёрлинга?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4622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3889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835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109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5190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encrypted-tbn3.gstatic.com/images?q=tbn:ANd9GcSx-220cVFCByqv5jo0x80hJ2uxDBqd12j_R172kPwhht4fI9R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65" y="1933256"/>
            <a:ext cx="2414986" cy="21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3689" y="547970"/>
            <a:ext cx="8338383" cy="582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Научились  («МЫ ВМЕСТЕ»)  - действуем («МЫ САМИ»)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0" y="1092200"/>
            <a:ext cx="8618372" cy="15129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lnSpcReduction="10000"/>
          </a:bodyPr>
          <a:lstStyle/>
          <a:p>
            <a:pPr indent="355600" algn="just"/>
            <a:r>
              <a:rPr lang="ru-RU" sz="24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Вместе с педагогом дети осваивают новые приёмы и формы работы («Мы вместе»), применяют их на практике и  учатся  самостоятельно действовать («Мы сами»). Так развивается </a:t>
            </a:r>
            <a:r>
              <a:rPr lang="ru-RU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именно </a:t>
            </a:r>
            <a:r>
              <a:rPr lang="ru-RU" sz="2400" b="1" i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творческая </a:t>
            </a:r>
            <a:r>
              <a:rPr lang="ru-RU" sz="2400" b="1" i="1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</a:t>
            </a:r>
            <a:r>
              <a:rPr lang="ru-RU" sz="2400" i="1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2400" i="1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050" y="5310619"/>
            <a:ext cx="1898618" cy="1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718" y="5086852"/>
            <a:ext cx="2209967" cy="14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485" y="3848099"/>
            <a:ext cx="1444514" cy="14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89" y="5334000"/>
            <a:ext cx="1909876" cy="13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89" y="3332495"/>
            <a:ext cx="1944712" cy="14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2468431" y="4265086"/>
            <a:ext cx="877619" cy="10793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29016" y="4265086"/>
            <a:ext cx="0" cy="12060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92202" y="4265086"/>
            <a:ext cx="887499" cy="1045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92202" y="3511083"/>
            <a:ext cx="1607283" cy="829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C:\Users\msi\Downloads\картинки по ДО\прозрачные\с воспитат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236" y="2476104"/>
            <a:ext cx="2747966" cy="18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 flipH="1">
            <a:off x="1877870" y="3408695"/>
            <a:ext cx="1466366" cy="357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9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ДО об учёте индивидуальных особенностей каждого ребёнка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768716" cy="10243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3.2. Требования к психолого-педагогическим условиям реализации основной образовательной программы дошкольного образования.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605" y="1567785"/>
            <a:ext cx="8618372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6) возможность выбора детьми материалов, видов активности, участников совместной деятельности и общения;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2" descr="C:\Users\Sony\YandexDisk-shuravahrushev.vahruschev\Скриншоты\2015-11-07 11-33-23 Скриншот экран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057" y="5130854"/>
            <a:ext cx="3902799" cy="155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leverplus.ru/UserFiles/Image/bn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1" y="3261094"/>
            <a:ext cx="2596900" cy="13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d-kopilka.ru/upload/blogs/9616_752153e1bcfeb2a79b3653d4b5cdd8f3.jp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56" y="3131215"/>
            <a:ext cx="2260121" cy="16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ony\Documents\ШУРА\Презентации\фотки для презентаций по дошкольникам\410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326" y="2306713"/>
            <a:ext cx="1616043" cy="24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9735026">
            <a:off x="2717862" y="3426168"/>
            <a:ext cx="1159727" cy="4437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630563" y="4744671"/>
            <a:ext cx="375785" cy="4437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56016">
            <a:off x="5714943" y="3308994"/>
            <a:ext cx="791437" cy="4437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61" y="547970"/>
            <a:ext cx="8630811" cy="1014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2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 может </a:t>
            </a:r>
            <a:r>
              <a:rPr lang="ru-RU" sz="2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руководить процессом «Мы </a:t>
            </a:r>
            <a:r>
              <a:rPr lang="ru-RU" sz="22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сами»</a:t>
            </a:r>
            <a:r>
              <a:rPr lang="ru-RU" sz="2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2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используя наполнение предметно-пространственной развивающей образовательной  среды. </a:t>
            </a:r>
            <a:endParaRPr lang="ru-RU" sz="2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ru-RU" sz="800" b="1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808" y="1794080"/>
            <a:ext cx="1791416" cy="13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624" y="3356992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724" y="4794611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625379"/>
            <a:ext cx="2196299" cy="15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836" y="3183352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4427984" y="2852936"/>
            <a:ext cx="864096" cy="3304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148828" y="3843933"/>
            <a:ext cx="2143252" cy="5211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55576" y="3822876"/>
            <a:ext cx="4536504" cy="16943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allforchildren.ru/games/img/3-19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924" y="1609770"/>
            <a:ext cx="1306369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2195736" y="3189516"/>
            <a:ext cx="5389188" cy="38334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61" y="547970"/>
            <a:ext cx="8630811" cy="1014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 может </a:t>
            </a:r>
            <a:r>
              <a:rPr lang="ru-RU" sz="20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опосредованно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воздействовать на процесс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«Мы сами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через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наполнение предметно-пространственной развивающей образовательной среды</a:t>
            </a:r>
          </a:p>
          <a:p>
            <a:pPr algn="ctr"/>
            <a:endParaRPr lang="ru-RU" sz="800" b="1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808" y="1794080"/>
            <a:ext cx="1791416" cy="13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624" y="3356992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724" y="4794611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625379"/>
            <a:ext cx="2196299" cy="15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836" y="3183352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4427984" y="2852936"/>
            <a:ext cx="864096" cy="3304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148828" y="3843933"/>
            <a:ext cx="2143252" cy="5211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55576" y="3822876"/>
            <a:ext cx="4536504" cy="16943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allforchildren.ru/games/img/3-19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924" y="1609770"/>
            <a:ext cx="1306369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2195736" y="3189516"/>
            <a:ext cx="5389188" cy="38334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1600" y="5638735"/>
            <a:ext cx="511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и как разместим </a:t>
            </a:r>
            <a:r>
              <a:rPr lang="ru-RU" sz="20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элементы предметно-пространственной развивающей образовательной среды?</a:t>
            </a:r>
          </a:p>
        </p:txBody>
      </p:sp>
    </p:spTree>
    <p:extLst>
      <p:ext uri="{BB962C8B-B14F-4D97-AF65-F5344CB8AC3E}">
        <p14:creationId xmlns:p14="http://schemas.microsoft.com/office/powerpoint/2010/main" val="16111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7130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Элементы </a:t>
            </a:r>
            <a:r>
              <a:rPr lang="ru-RU" sz="2400" b="1" i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предметно-пространственной 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развивающей </a:t>
            </a:r>
            <a:r>
              <a:rPr lang="ru-RU" sz="2400" b="1" i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образовательной </a:t>
            </a:r>
            <a:r>
              <a:rPr lang="ru-RU" sz="2400" b="1" i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среды</a:t>
            </a:r>
            <a:endParaRPr lang="ru-RU" sz="20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492500" y="1506940"/>
            <a:ext cx="5516116" cy="1922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5600" algn="just"/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Число центров и характер их наполнения определяет воспитатель  в соответствии с возрастом детей и их пожеланиями, темой недели. Дети хорошо знают, куда направиться, чтобы </a:t>
            </a:r>
            <a:r>
              <a:rPr lang="ru-RU" sz="20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заняться тем видом деятельности, который они выбирают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indent="355600"/>
            <a:endParaRPr lang="ru-RU" sz="19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http://rzn.centrrazvitiya.org/wp-content/uploads/sites/2/2014/09/color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429000"/>
            <a:ext cx="2787749" cy="11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7964" y="1506940"/>
            <a:ext cx="3220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центрах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где размещены  предметы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оборудование для организации самостоятельной деятельности детей.</a:t>
            </a:r>
          </a:p>
        </p:txBody>
      </p:sp>
      <p:pic>
        <p:nvPicPr>
          <p:cNvPr id="12" name="Picture 10" descr="http://cs625628.vk.me/v625628319/1ce36/wWvhACH6pm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25143"/>
            <a:ext cx="2344680" cy="16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21623"/>
              </p:ext>
            </p:extLst>
          </p:nvPr>
        </p:nvGraphicFramePr>
        <p:xfrm>
          <a:off x="2889549" y="3728452"/>
          <a:ext cx="6096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Сектор активной деятельности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Сектор спокойной деятельности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Рабочий сектор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700" b="1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Центры</a:t>
                      </a:r>
                    </a:p>
                    <a:p>
                      <a:pPr algn="just"/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двигательной активности, музыкально-театрализованной деятельности, игровые.</a:t>
                      </a:r>
                      <a:endParaRPr lang="ru-RU" sz="17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Центры</a:t>
                      </a:r>
                    </a:p>
                    <a:p>
                      <a:pPr algn="just"/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художественной литературы, природы, отдыха.</a:t>
                      </a:r>
                      <a:endParaRPr lang="ru-RU" sz="17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Центры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познавательно-исследовательской деятельности, продуктивной деятельности.</a:t>
                      </a:r>
                    </a:p>
                    <a:p>
                      <a:pPr algn="just"/>
                      <a:endParaRPr lang="ru-RU" sz="17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09870"/>
            <a:ext cx="8630811" cy="1522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самостоятельной деятельности («Мы сами»)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должны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выбирать элементы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предметно-пространственной  развивающей образовательной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среды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действия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 ними. Как помочь им выбирать?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9460" name="Picture 4" descr="http://k1news.ru/upload/iblock/715/715d14de6c9d5f4a39b37d411caf45e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484" y="2127249"/>
            <a:ext cx="6576364" cy="40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1" y="664309"/>
            <a:ext cx="9055098" cy="21296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помочь детям выбирать предметы и действия с ними на этапе «Мы сами»? 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обучаются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различным видам деятельности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непрерывной образовательной деятельности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вме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сте». В самостоятельной деятельности «Мы сами» они могут выбрать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любой вид деятельности и предмет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развивающей среды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тех,  что им знакомы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43" y="3009900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s://pp.vk.me/c630224/v630224846/b53e/kwPUf1ec7w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346" y="3205063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47701" y="4429125"/>
            <a:ext cx="4343399" cy="419100"/>
          </a:xfrm>
          <a:prstGeom prst="straightConnector1">
            <a:avLst/>
          </a:prstGeom>
          <a:ln w="12700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1" y="664309"/>
            <a:ext cx="9055098" cy="19137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помочь детям выбирать предметы и действия с ними в «Мы сами»? 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обучаются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различным видам деятельности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непрерывной образовательной деятельности «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вме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сте». В самостоятельной деятельности «Мы сами» они могут выбрать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любой вид деятельности и предмет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развивающей среды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тех,  что им знакомы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43" y="3009900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prazdnik-na-bis.com/wp-content/uploads/2013/05/nomimatsii-dlya-vospitate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350" y="2668953"/>
            <a:ext cx="3276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4210050" y="4000500"/>
            <a:ext cx="1704976" cy="819051"/>
          </a:xfrm>
          <a:prstGeom prst="straightConnector1">
            <a:avLst/>
          </a:prstGeom>
          <a:ln w="1270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3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2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Можно использовать простые подсказывающие карточки.</a:t>
            </a:r>
            <a:endParaRPr lang="ru-RU" sz="22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899" y="3533792"/>
            <a:ext cx="2314575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Поиграй в магазин 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0" name="Picture 5" descr="5_00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6" t="17095" r="26647" b="32597"/>
          <a:stretch/>
        </p:blipFill>
        <p:spPr bwMode="auto">
          <a:xfrm>
            <a:off x="626539" y="1267971"/>
            <a:ext cx="2992962" cy="219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123967"/>
            <a:ext cx="2956785" cy="23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57862" y="3533792"/>
            <a:ext cx="2314575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Проведи опыт 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39" y="3874232"/>
            <a:ext cx="3117850" cy="26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3899" y="6509397"/>
            <a:ext cx="3105151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Раскрась рисунок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912332"/>
            <a:ext cx="2914650" cy="21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54058" y="6021037"/>
            <a:ext cx="3105151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Поиграй в лото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1261" y="5148389"/>
            <a:ext cx="2001414" cy="392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Наблюдатель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8" name="Picture 2" descr="http://fs202.jpe.ru/7c42/4082839_3d8bc3e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7411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9829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6048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56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316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8492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1261" y="5148389"/>
            <a:ext cx="2001414" cy="392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Наблюдатель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8" name="Picture 2" descr="http://fs202.jpe.ru/7c42/4082839_3d8bc3e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7411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9829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6048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56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316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8492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62593" y="1267970"/>
            <a:ext cx="6390456" cy="477053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3.2.3. При реализации Программы может проводиться </a:t>
            </a:r>
            <a:r>
              <a:rPr lang="ru-RU" sz="1900" b="1" dirty="0">
                <a:solidFill>
                  <a:srgbClr val="008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индивидуального развития детей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Такая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производится педагогическим работником в рамках педагогической диагностики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индивидуализации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(в том числе поддержки </a:t>
            </a:r>
            <a:r>
              <a:rPr lang="ru-RU" sz="1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оптимизации работы с группой детей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2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1348" y="4549674"/>
            <a:ext cx="3626995" cy="9802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Модификатор</a:t>
            </a:r>
            <a:r>
              <a:rPr lang="ru-RU" b="1" dirty="0">
                <a:solidFill>
                  <a:srgbClr val="008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мягкое 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игрой через 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временное включение в игру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8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202" y="4634607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921" y="4362947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15" y="1774073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879" y="3159278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33" y="2792616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0002-002-Priblizitelnyj-rezhim-dnj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8772" y="2000349"/>
            <a:ext cx="4239232" cy="19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1117217"/>
            <a:ext cx="9144000" cy="14989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ru-RU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ООП «Детский сад 2100». Общие подходы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7" name="Picture 4" descr="http://detskii-sadik.ru/olderfiles/1/xKt2DuamL1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744" y="2276872"/>
            <a:ext cx="5623512" cy="37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1348" y="4549674"/>
            <a:ext cx="3626995" cy="9802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Модификатор</a:t>
            </a:r>
            <a:r>
              <a:rPr lang="ru-RU" b="1" dirty="0">
                <a:solidFill>
                  <a:srgbClr val="008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мягкое 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игрой через 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временное включение в игру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4" name="Picture 9" descr="0002-002-Priblizitelnyj-rezhim-dnj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8772" y="2000349"/>
            <a:ext cx="4239232" cy="19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72542" y="1215356"/>
            <a:ext cx="3143676" cy="27638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2600"/>
              </a:lnSpc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Такая деятельность позволяет педагогу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управлять игрой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поворота темы или сюжета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целью создания ситуаций, способствующих развитию ребёнка по каким-либо направлениям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pic>
        <p:nvPicPr>
          <p:cNvPr id="16" name="Picture 2" descr="C:\Users\Sony\YandexDisk-shuravahrushev.vahruschev\Скриншоты\2015-11-06 16-01-17 Скриншот экран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107" y="3979183"/>
            <a:ext cx="3202545" cy="21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1117216"/>
            <a:ext cx="9144000" cy="2261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3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3.4. Семья всегда учитывает индивидуальные особенности своего ребёнка. </a:t>
            </a:r>
          </a:p>
          <a:p>
            <a:pPr algn="ctr"/>
            <a:r>
              <a:rPr lang="ru-RU" sz="33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организовать </a:t>
            </a:r>
            <a:r>
              <a:rPr lang="ru-RU" sz="3300" i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взаимодействие с семьей</a:t>
            </a:r>
            <a:r>
              <a:rPr lang="ru-RU" sz="33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ru-RU" sz="33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sp>
        <p:nvSpPr>
          <p:cNvPr id="2" name="AutoShape 2" descr="Картинки по запросу воспитатель и дети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Картинки по запросу воспитатель и дети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578" name="Picture 2" descr="https://img-fotki.yandex.ru/get/4521/85258606.28/0_6826e_c6074648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242" y="3378819"/>
            <a:ext cx="2554644" cy="25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организовать взаимодействие с семьёй?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14" y="4153641"/>
            <a:ext cx="3777343" cy="19423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встречаются. Они хотят рассказать о том, что узнали у родителей, поделиться своими интересными впечатлениями.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261" y="88054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– </a:t>
            </a:r>
            <a:r>
              <a:rPr lang="ru-RU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рассказ об интересных  беседах с родителями по пути из детского сада домой и из дома в детский </a:t>
            </a:r>
            <a:r>
              <a:rPr lang="ru-RU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сад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5602" name="Picture 2" descr="http://esanteam.ru/wp-content/uploads/2015/01/%D1%87%D0%B5%D0%BB%D0%BE%D0%B2%D0%B5%D1%87%D0%BA%D0%B8-%D0%BA%D1%80%D1%83%D0%B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18" y="1828643"/>
            <a:ext cx="2348679" cy="21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nmnby.eu/content/images/ris20130328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528" y="1712488"/>
            <a:ext cx="3222171" cy="23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3029" y="4022177"/>
            <a:ext cx="4799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Вопросы для утренних сборов в теме «Зима» для детей 3-4 лет.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бывает,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чего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бывает зимой?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Какие зимние игры ты любишь? </a:t>
            </a:r>
            <a:endParaRPr lang="ru-RU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бывает,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 что не бывает белым?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на Земле вечная зима?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никогда не бывает зимы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происходит со снежной бабой в тепле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ru-RU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организовать взаимодействие с семьёй?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261" y="880540"/>
            <a:ext cx="8882738" cy="1303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Ежемесячные праздники  </a:t>
            </a:r>
            <a:r>
              <a:rPr lang="ru-RU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позволяют родителям прийти и увидеть своих детей в деятельности, послушать советы воспитателя и других родителей, показать свою деятельность с ребёнком (мастер-класс).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626" name="Picture 2" descr="http://vserisunki.ru/papka2/zima/zim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25"/>
          <a:stretch/>
        </p:blipFill>
        <p:spPr bwMode="auto">
          <a:xfrm>
            <a:off x="0" y="3050070"/>
            <a:ext cx="4702630" cy="34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50070"/>
            <a:ext cx="1168400" cy="37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9066" y="2406997"/>
            <a:ext cx="201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Праздник темы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580" y="2394991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Праздник рисования </a:t>
            </a:r>
          </a:p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лица человека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630" name="Picture 6" descr="https://img-fotki.yandex.ru/get/6841/200418627.8e/0_122910_eeceffb1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62" y="3544333"/>
            <a:ext cx="4034814" cy="22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1726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5" name="Picture 3" descr="C:\Users\msi\Downloads\картинки по ДО\поз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239" y="1641867"/>
            <a:ext cx="5883292" cy="47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Информация</a:t>
            </a: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контакты </a:t>
            </a:r>
          </a:p>
        </p:txBody>
      </p:sp>
      <p:pic>
        <p:nvPicPr>
          <p:cNvPr id="1026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" t="9929" r="85455" b="57738"/>
          <a:stretch/>
        </p:blipFill>
        <p:spPr bwMode="auto">
          <a:xfrm>
            <a:off x="382787" y="5692372"/>
            <a:ext cx="598045" cy="6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3" t="9928" r="72034" b="58431"/>
          <a:stretch/>
        </p:blipFill>
        <p:spPr bwMode="auto">
          <a:xfrm>
            <a:off x="4728575" y="5703644"/>
            <a:ext cx="589377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28" t="10160" r="44584" b="58200"/>
          <a:stretch/>
        </p:blipFill>
        <p:spPr bwMode="auto">
          <a:xfrm>
            <a:off x="378595" y="4937944"/>
            <a:ext cx="593710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75" t="10160" r="17285" b="58200"/>
          <a:stretch/>
        </p:blipFill>
        <p:spPr bwMode="auto">
          <a:xfrm>
            <a:off x="4731619" y="4937944"/>
            <a:ext cx="602378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2919" y="4218500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Присоединяйтесь к 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нашим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сообществам в социальных сетях!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766" y="4935631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ВКонтакте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vk.com/school2100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977" y="5700878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facebook.com/school2100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4276" y="5717089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Twitter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twitter.com/school2100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0760" y="4945358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YouTube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goo.gl/3K56nK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401" y="1608224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Сайты Образовательной системы «Школа 2100»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9403" y="2335095"/>
            <a:ext cx="8631678" cy="15788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Главный сайт ОС «Школа 2100»: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/>
              </a:rPr>
              <a:t>school2100.com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Форум «Мир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Школы 2100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0"/>
              </a:rPr>
              <a:t>world.school2100.com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Электронная форма учебников ОС «Школа 2100»: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1"/>
              </a:rPr>
              <a:t>app.school2100.com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513" y="547642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Контактный 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e-mail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umc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@school2100.com</a:t>
            </a:r>
            <a:endParaRPr lang="ru-RU" sz="2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838201"/>
            <a:ext cx="9144000" cy="1778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2.1. </a:t>
            </a:r>
            <a:r>
              <a:rPr lang="ru-RU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Таблица 5*9 как способ описания </a:t>
            </a:r>
            <a:r>
              <a:rPr lang="ru-RU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развития </a:t>
            </a:r>
            <a:r>
              <a:rPr lang="ru-RU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через различные виды деятельности</a:t>
            </a:r>
            <a:endParaRPr lang="ru-RU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3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332" y="3048000"/>
            <a:ext cx="4112828" cy="260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ФГОС ДО (п. 2.6)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«Содержание Программы должно </a:t>
            </a:r>
            <a:r>
              <a:rPr lang="ru-RU" b="1" dirty="0">
                <a:solidFill>
                  <a:srgbClr val="002060"/>
                </a:solidFill>
              </a:rPr>
              <a:t>обеспечивать развитие личности</a:t>
            </a:r>
            <a:r>
              <a:rPr lang="ru-RU" dirty="0">
                <a:solidFill>
                  <a:srgbClr val="002060"/>
                </a:solidFill>
              </a:rPr>
              <a:t>, мотивации и способностей детей в различных видах деятельности и </a:t>
            </a:r>
            <a:r>
              <a:rPr lang="ru-RU" b="1" dirty="0">
                <a:solidFill>
                  <a:srgbClr val="002060"/>
                </a:solidFill>
              </a:rPr>
              <a:t>охватывать следующие образовательные области: </a:t>
            </a:r>
            <a:r>
              <a:rPr lang="ru-RU" dirty="0">
                <a:solidFill>
                  <a:srgbClr val="002060"/>
                </a:solidFill>
              </a:rPr>
              <a:t>…».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982138"/>
            <a:ext cx="3168352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Значит,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5 образовательных областей или направлений развития</a:t>
            </a:r>
          </a:p>
        </p:txBody>
      </p:sp>
      <p:pic>
        <p:nvPicPr>
          <p:cNvPr id="3076" name="Picture 4" descr="http://ic.pics.livejournal.com/madmax/27451391/58970/5897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781313"/>
            <a:ext cx="275996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21027" y="1556792"/>
            <a:ext cx="4171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ФГОС ДО (п. </a:t>
            </a:r>
            <a:r>
              <a:rPr lang="ru-RU" b="1" dirty="0" smtClean="0">
                <a:solidFill>
                  <a:srgbClr val="002060"/>
                </a:solidFill>
              </a:rPr>
              <a:t>2.7)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«Конкретное содержание указанных образовательных областей зависит от возраста детей и должно реализовываться </a:t>
            </a:r>
            <a:r>
              <a:rPr lang="ru-RU" b="1" dirty="0">
                <a:solidFill>
                  <a:srgbClr val="002060"/>
                </a:solidFill>
              </a:rPr>
              <a:t>в определённых видах деятельности</a:t>
            </a:r>
            <a:r>
              <a:rPr lang="ru-RU" dirty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7872" y="4487920"/>
            <a:ext cx="2664296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Значит,  9 видов деятельности и/или форм активности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718775"/>
            <a:ext cx="878497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 сочетать  все виды </a:t>
            </a:r>
            <a:r>
              <a:rPr lang="ru-RU" sz="2400" dirty="0" smtClean="0">
                <a:solidFill>
                  <a:srgbClr val="002060"/>
                </a:solidFill>
              </a:rPr>
              <a:t>детской деятельности </a:t>
            </a:r>
            <a:r>
              <a:rPr lang="ru-RU" sz="2400" dirty="0">
                <a:solidFill>
                  <a:srgbClr val="002060"/>
                </a:solidFill>
              </a:rPr>
              <a:t>и направления </a:t>
            </a:r>
            <a:r>
              <a:rPr lang="ru-RU" sz="2400" dirty="0" smtClean="0">
                <a:solidFill>
                  <a:srgbClr val="002060"/>
                </a:solidFill>
              </a:rPr>
              <a:t>развития ребёнка?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697878" y="1700808"/>
            <a:ext cx="0" cy="192661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2824"/>
            <a:ext cx="9143999" cy="5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ООП «Детский сад 2100». Общие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1525283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227956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описали в своей Программе, какой вклад вносит каждый вид деятельности в реализацию задач 5-ти образовательных областей</a:t>
            </a:r>
            <a:endParaRPr lang="ru-RU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24169"/>
              </p:ext>
            </p:extLst>
          </p:nvPr>
        </p:nvGraphicFramePr>
        <p:xfrm>
          <a:off x="0" y="1196752"/>
          <a:ext cx="9143999" cy="54585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384302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6820</TotalTime>
  <Words>4208</Words>
  <Application>Microsoft Office PowerPoint</Application>
  <PresentationFormat>Экран (4:3)</PresentationFormat>
  <Paragraphs>583</Paragraphs>
  <Slides>65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65</vt:i4>
      </vt:variant>
    </vt:vector>
  </HeadingPairs>
  <TitlesOfParts>
    <vt:vector size="82" baseType="lpstr">
      <vt:lpstr>ＭＳ Ｐゴシック</vt:lpstr>
      <vt:lpstr>Arial</vt:lpstr>
      <vt:lpstr>Calibri</vt:lpstr>
      <vt:lpstr>Calibri Light</vt:lpstr>
      <vt:lpstr>Helvetica</vt:lpstr>
      <vt:lpstr>Open Sans</vt:lpstr>
      <vt:lpstr>Open Sans Light</vt:lpstr>
      <vt:lpstr>Verdana</vt:lpstr>
      <vt:lpstr>Wingdings</vt:lpstr>
      <vt:lpstr>Тема Office</vt:lpstr>
      <vt:lpstr>1_Тема Office</vt:lpstr>
      <vt:lpstr>4_Тема Office</vt:lpstr>
      <vt:lpstr>3_Тема Office</vt:lpstr>
      <vt:lpstr>7_Тема Office</vt:lpstr>
      <vt:lpstr>6_Тема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WMRS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 Osipov</dc:creator>
  <cp:lastModifiedBy>Мананов Сергей</cp:lastModifiedBy>
  <cp:revision>220</cp:revision>
  <dcterms:created xsi:type="dcterms:W3CDTF">2015-12-21T16:32:31Z</dcterms:created>
  <dcterms:modified xsi:type="dcterms:W3CDTF">2016-11-17T13:42:27Z</dcterms:modified>
</cp:coreProperties>
</file>