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0" r:id="rId4"/>
    <p:sldId id="268" r:id="rId5"/>
    <p:sldId id="264" r:id="rId6"/>
    <p:sldId id="265" r:id="rId7"/>
    <p:sldId id="267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5956"/>
            <a:ext cx="6408712" cy="2378948"/>
          </a:xfrm>
        </p:spPr>
        <p:txBody>
          <a:bodyPr/>
          <a:lstStyle/>
          <a:p>
            <a:pPr algn="ctr"/>
            <a:r>
              <a:rPr lang="ru-RU" altLang="ru-RU" sz="2400" b="1" dirty="0">
                <a:ea typeface="Calibri" pitchFamily="34" charset="0"/>
                <a:cs typeface="Arial" pitchFamily="34" charset="0"/>
              </a:rPr>
              <a:t>Министерство образования и науки РФ  ФГБОУ ВО «Нижегородский государственный архитектурно-строительный университет» </a:t>
            </a:r>
            <a:br>
              <a:rPr lang="ru-RU" altLang="ru-RU" sz="2400" b="1" dirty="0">
                <a:ea typeface="Calibri" pitchFamily="34" charset="0"/>
                <a:cs typeface="Arial" pitchFamily="34" charset="0"/>
              </a:rPr>
            </a:br>
            <a:r>
              <a:rPr lang="ru-RU" altLang="ru-RU" sz="2400" b="1" dirty="0">
                <a:ea typeface="Calibri" pitchFamily="34" charset="0"/>
                <a:cs typeface="Times New Roman" pitchFamily="18" charset="0"/>
              </a:rPr>
              <a:t>Центр дополнительного образования </a:t>
            </a:r>
            <a:r>
              <a:rPr lang="en-US" altLang="ru-RU" sz="2400" b="1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altLang="ru-RU" sz="2400" b="1" dirty="0">
                <a:ea typeface="Calibri" pitchFamily="34" charset="0"/>
                <a:cs typeface="Times New Roman" pitchFamily="18" charset="0"/>
              </a:rPr>
            </a:br>
            <a:r>
              <a:rPr lang="ru-RU" altLang="ru-RU" sz="2400" b="1" dirty="0">
                <a:ea typeface="Calibri" pitchFamily="34" charset="0"/>
                <a:cs typeface="Times New Roman" pitchFamily="18" charset="0"/>
              </a:rPr>
              <a:t>детей на Ильинской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7609656" cy="4339952"/>
          </a:xfrm>
        </p:spPr>
        <p:txBody>
          <a:bodyPr>
            <a:normAutofit fontScale="92500"/>
          </a:bodyPr>
          <a:lstStyle/>
          <a:p>
            <a:pPr marL="114300" indent="0" algn="ctr">
              <a:buNone/>
            </a:pPr>
            <a:endParaRPr lang="ru-RU" sz="3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ru-RU" sz="2400" b="1" dirty="0"/>
              <a:t>Возможности использования ООП "Детский сад 2100" для формирования НОД, поддержки детской инициативы и мотивации дошкольников средствами </a:t>
            </a:r>
            <a:r>
              <a:rPr lang="ru-RU" sz="2400" b="1" dirty="0" err="1"/>
              <a:t>деятельностного</a:t>
            </a:r>
            <a:r>
              <a:rPr lang="ru-RU" sz="2400" b="1" dirty="0"/>
              <a:t> подхода как главного условия обеспечения развития ребенка с учетом его индивидуальных особенностей и требований ФГОС </a:t>
            </a:r>
            <a:r>
              <a:rPr lang="ru-RU" sz="2400" b="1" dirty="0" smtClean="0"/>
              <a:t>ДО</a:t>
            </a:r>
          </a:p>
          <a:p>
            <a:pPr marL="114300" indent="0" algn="r">
              <a:buNone/>
            </a:pPr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доцент, </a:t>
            </a:r>
          </a:p>
          <a:p>
            <a:pPr marL="114300" indent="0" algn="r">
              <a:buNone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</a:t>
            </a:r>
          </a:p>
          <a:p>
            <a:pPr marL="114300" indent="0" algn="r">
              <a:buNone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ЦДОД на Ильинской при ННГАСУ</a:t>
            </a:r>
          </a:p>
          <a:p>
            <a:pPr marL="114300" indent="0" algn="r">
              <a:buNone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Белякова Н.В.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4" descr="logo_nngas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5956"/>
            <a:ext cx="1440160" cy="39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user\Desktop\семинар-14-11-16\заявки на семинар 14 ноября\logo[1] новый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77666"/>
            <a:ext cx="1620179" cy="1555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1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5416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 для организации образовательного процесса в  ДОО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3" t="32290" r="9935" b="33855"/>
          <a:stretch/>
        </p:blipFill>
        <p:spPr>
          <a:xfrm>
            <a:off x="323529" y="2060848"/>
            <a:ext cx="3240359" cy="291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5064"/>
            <a:ext cx="3024336" cy="2583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16016" y="2132856"/>
            <a:ext cx="360040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ФЗ «Об образовании в РФ»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ФГОС </a:t>
            </a:r>
            <a:r>
              <a:rPr lang="ru-RU" sz="2400" b="1" dirty="0" smtClean="0">
                <a:solidFill>
                  <a:srgbClr val="0070C0"/>
                </a:solidFill>
              </a:rPr>
              <a:t>ДО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0070C0"/>
                </a:solidFill>
              </a:rPr>
              <a:t>СанПИНы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Профессиональный стандарт педагога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</a:rPr>
              <a:t>ООП  </a:t>
            </a:r>
            <a:r>
              <a:rPr lang="ru-RU" sz="2400" b="1" dirty="0" smtClean="0">
                <a:solidFill>
                  <a:srgbClr val="0070C0"/>
                </a:solidFill>
              </a:rPr>
              <a:t>ДО,  авторские парциальные программы (сайт ФИРО, сайт ОС  «Школа 2100», сайт ТЦ «Сфера» и др.)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571184" cy="119675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ООП ДО и особенности их формирования с учетом индивидуальных особенностей каждого ребенка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8388424" cy="5661248"/>
          </a:xfrm>
        </p:spPr>
        <p:txBody>
          <a:bodyPr>
            <a:noAutofit/>
          </a:bodyPr>
          <a:lstStyle/>
          <a:p>
            <a:pPr marL="114300" indent="0" algn="just" fontAlgn="base"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 частями 6, 9 и 10 статьи 12 Федерального закона «Об образовании в Российской Федерации», вступившего в силу 1 сентября 2013 года, основные образовательные программы разрабатываются и утверждаются «непосредственно организациями, осуществляющими образовательную деятельность, в соответствии с Федеральным государственным образовательным стандартом и с учётом соответствующих примерных образовательных программ» дошкольного образования.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закрепляет за дошкольными образовательными организациями (далее – ДОО) право самим разрабатывать образовательную программу, не учитывая при этом никаких примерных образовательных программ. </a:t>
            </a:r>
            <a:endParaRPr lang="ru-RU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 fontAlgn="base">
              <a:buNone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Picture 9" descr="J00790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3960439" cy="21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8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 algn="just"/>
            <a:endParaRPr lang="ru-RU" alt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0648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ООП «Детский сад 2100» описано 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какой вклад вносит каждый вид деятельности в реализацию задач 5-ти образовательных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областей (9:5)</a:t>
            </a:r>
            <a:endParaRPr 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http://www.arh-sad187.ru/upload/medialibrary/3cf/post-232306-1287576782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9999"/>
            <a:ext cx="2106488" cy="20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07904" y="1183978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Чтобы 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достичь заявленных целей и задач ФГОС </a:t>
            </a:r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необходимо сделать 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главным элементом образовательной деятельности дошкольников их </a:t>
            </a:r>
            <a:r>
              <a:rPr lang="ru-RU" b="1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самостоятельную деятельность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58" y="2384307"/>
            <a:ext cx="2575346" cy="1460191"/>
          </a:xfrm>
          <a:prstGeom prst="rect">
            <a:avLst/>
          </a:prstGeom>
          <a:ln w="76200">
            <a:solidFill>
              <a:srgbClr val="92D05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Двойная стрелка влево/вправо 8"/>
          <p:cNvSpPr/>
          <p:nvPr/>
        </p:nvSpPr>
        <p:spPr>
          <a:xfrm rot="1826598">
            <a:off x="2582179" y="2596121"/>
            <a:ext cx="1924470" cy="412716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828836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 для того, чтобы дети смогли выбрать себе вид деятельности и осуществить её на практике, их надо научить каждому виду и приёму деятельности</a:t>
            </a:r>
            <a:endParaRPr lang="ru-RU" dirty="0"/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4533644">
            <a:off x="1793012" y="3656943"/>
            <a:ext cx="2535393" cy="317604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7" descr="http://www.zanimatika.narod.ru/Roditeli_de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5082996"/>
            <a:ext cx="2814156" cy="158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004048" y="4077072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Это возможно, если совместная деятельность педагога с детьми, родителя с детьми и самостоятельная деятельность детей образуют </a:t>
            </a:r>
            <a:r>
              <a:rPr lang="ru-RU" b="1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целостную взаимосвязанную систему образовательной деятельности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dirty="0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18476773">
            <a:off x="3549059" y="4359484"/>
            <a:ext cx="1444177" cy="345487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4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06613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Виды деятельности </a:t>
            </a:r>
            <a:br>
              <a:rPr lang="ru-RU" sz="28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(дошкольный возраст)</a:t>
            </a:r>
            <a:br>
              <a:rPr lang="ru-RU" sz="2800" b="1" dirty="0">
                <a:solidFill>
                  <a:srgbClr val="1F497D">
                    <a:lumMod val="75000"/>
                  </a:srgbClr>
                </a:solidFill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460432" cy="594928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ru-RU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2084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2400" b="1" u="sng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Игровая  деятельность.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Коммуникативная  деятельность.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Познавательно-исследовательская деятельность.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Восприятие  художественной литературы и фольклора.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Самообслуживание  и элементарный бытовой труд.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Конструирование. 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Изобразительная  деятельность.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Музыкальная  деятельность.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Двигательная деятельность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64" y="4437112"/>
            <a:ext cx="3086136" cy="20162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6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148478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Образовательные области в соответствии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с  ФГОС ДО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8388424" cy="5229200"/>
          </a:xfrm>
        </p:spPr>
        <p:txBody>
          <a:bodyPr>
            <a:no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tabLst>
                <a:tab pos="438150" algn="l"/>
              </a:tabLst>
            </a:pPr>
            <a:r>
              <a:rPr lang="ru-RU" sz="24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	</a:t>
            </a:r>
            <a:endParaRPr lang="ru-RU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33486"/>
              </p:ext>
            </p:extLst>
          </p:nvPr>
        </p:nvGraphicFramePr>
        <p:xfrm>
          <a:off x="107504" y="1124744"/>
          <a:ext cx="8352928" cy="532859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352928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Социально-коммуникативное развитие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Познавательное развитие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Речевое развитие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136735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Художественно-эстетическое развитие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9551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Физическое развитие</a:t>
                      </a:r>
                      <a:endParaRPr lang="ru-RU" sz="3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0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280831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Педагогические подходы и средства к организации НОД с использованием ООП «Детский сад 2100»: гуманистический подход, системно-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деятельностный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подход, принцип «Мини-макса», технологии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деятельностного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типа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392489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16" y="3212976"/>
            <a:ext cx="3375992" cy="31683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6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944216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Успех решения образовательных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задач, определенных ФГОС ДО – грамотно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разработанная ООП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сотрудничество с родителями дошкольников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84690"/>
            <a:ext cx="3528392" cy="2040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r="37027" b="60902"/>
          <a:stretch/>
        </p:blipFill>
        <p:spPr>
          <a:xfrm>
            <a:off x="179513" y="2348880"/>
            <a:ext cx="2838315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8" t="47778" r="33520" b="4091"/>
          <a:stretch/>
        </p:blipFill>
        <p:spPr>
          <a:xfrm>
            <a:off x="5292080" y="2132856"/>
            <a:ext cx="302433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r="2875"/>
          <a:stretch/>
        </p:blipFill>
        <p:spPr>
          <a:xfrm>
            <a:off x="3275856" y="1925217"/>
            <a:ext cx="2808312" cy="255947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5418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642194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использования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ООП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«Детский сад 2100» (ОС «Школа 2100») в соответствии с  ФГОС ДО в современном образовательном процессе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7643192" cy="4627984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14300" indent="0"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пособия и другие печатные издания, выпущенные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ранее издательством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Баласс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к комплексной программе развития и воспитания дошкольников «Детский сад 2100», могут быть использованы при работе по ООП «Детский сад 2100» в условиях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ФГОС, так как они полностью отвечают его </a:t>
            </a:r>
            <a:endParaRPr lang="ru-RU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задачам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требованиям,</a:t>
            </a:r>
          </a:p>
          <a:p>
            <a:pPr marL="114300" indent="0"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и при работе</a:t>
            </a:r>
          </a:p>
          <a:p>
            <a:pPr marL="114300" indent="0" algn="just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с ОВЗ.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574840"/>
            <a:ext cx="2736304" cy="20522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6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354</TotalTime>
  <Words>326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Министерство образования и науки РФ  ФГБОУ ВО «Нижегородский государственный архитектурно-строительный университет»  Центр дополнительного образования  детей на Ильинской</vt:lpstr>
      <vt:lpstr>Нормативные документы для организации образовательного процесса в  ДОО</vt:lpstr>
      <vt:lpstr>ООП ДО и особенности их формирования с учетом индивидуальных особенностей каждого ребенка </vt:lpstr>
      <vt:lpstr>         </vt:lpstr>
      <vt:lpstr>Виды деятельности  (дошкольный возраст) </vt:lpstr>
      <vt:lpstr>Образовательные области в соответствии  с  ФГОС ДО </vt:lpstr>
      <vt:lpstr>Педагогические подходы и средства к организации НОД с использованием ООП «Детский сад 2100»: гуманистический подход, системно-деятельностный подход, принцип «Мини-макса», технологии деятельностного типа </vt:lpstr>
      <vt:lpstr>Успех решения образовательных задач, определенных ФГОС ДО – грамотно разработанная ООП  и сотрудничество с родителями дошкольников</vt:lpstr>
      <vt:lpstr>Возможность использования ООП «Детский сад 2100» (ОС «Школа 2100») в соответствии с  ФГОС ДО в современном образовательном процессе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116</cp:revision>
  <dcterms:created xsi:type="dcterms:W3CDTF">2016-11-09T19:28:36Z</dcterms:created>
  <dcterms:modified xsi:type="dcterms:W3CDTF">2017-01-15T20:28:39Z</dcterms:modified>
</cp:coreProperties>
</file>