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9" r:id="rId2"/>
    <p:sldId id="268" r:id="rId3"/>
    <p:sldId id="256" r:id="rId4"/>
    <p:sldId id="260" r:id="rId5"/>
    <p:sldId id="261" r:id="rId6"/>
    <p:sldId id="281" r:id="rId7"/>
    <p:sldId id="269" r:id="rId8"/>
    <p:sldId id="271" r:id="rId9"/>
    <p:sldId id="270" r:id="rId10"/>
    <p:sldId id="272" r:id="rId11"/>
    <p:sldId id="313" r:id="rId12"/>
    <p:sldId id="273" r:id="rId13"/>
    <p:sldId id="274" r:id="rId14"/>
    <p:sldId id="314" r:id="rId15"/>
    <p:sldId id="316" r:id="rId16"/>
    <p:sldId id="275" r:id="rId17"/>
    <p:sldId id="315" r:id="rId18"/>
    <p:sldId id="276" r:id="rId19"/>
    <p:sldId id="277" r:id="rId20"/>
    <p:sldId id="317" r:id="rId21"/>
    <p:sldId id="278" r:id="rId22"/>
    <p:sldId id="279" r:id="rId23"/>
    <p:sldId id="318" r:id="rId24"/>
    <p:sldId id="319" r:id="rId25"/>
    <p:sldId id="280" r:id="rId26"/>
    <p:sldId id="282" r:id="rId27"/>
    <p:sldId id="266" r:id="rId28"/>
    <p:sldId id="302" r:id="rId29"/>
    <p:sldId id="283" r:id="rId30"/>
    <p:sldId id="303" r:id="rId31"/>
    <p:sldId id="304" r:id="rId32"/>
    <p:sldId id="284" r:id="rId33"/>
    <p:sldId id="285" r:id="rId34"/>
    <p:sldId id="286" r:id="rId35"/>
    <p:sldId id="287" r:id="rId36"/>
    <p:sldId id="288" r:id="rId37"/>
    <p:sldId id="289" r:id="rId38"/>
    <p:sldId id="305" r:id="rId39"/>
    <p:sldId id="290" r:id="rId40"/>
    <p:sldId id="306" r:id="rId41"/>
    <p:sldId id="291" r:id="rId42"/>
    <p:sldId id="307" r:id="rId43"/>
    <p:sldId id="292" r:id="rId44"/>
    <p:sldId id="293" r:id="rId45"/>
    <p:sldId id="308" r:id="rId46"/>
    <p:sldId id="294" r:id="rId47"/>
    <p:sldId id="309" r:id="rId48"/>
    <p:sldId id="295" r:id="rId49"/>
    <p:sldId id="296" r:id="rId50"/>
    <p:sldId id="310" r:id="rId51"/>
    <p:sldId id="343" r:id="rId52"/>
    <p:sldId id="298" r:id="rId53"/>
    <p:sldId id="320" r:id="rId54"/>
    <p:sldId id="311" r:id="rId55"/>
    <p:sldId id="312" r:id="rId56"/>
    <p:sldId id="300" r:id="rId57"/>
    <p:sldId id="301" r:id="rId58"/>
    <p:sldId id="267" r:id="rId59"/>
    <p:sldId id="321" r:id="rId60"/>
    <p:sldId id="322" r:id="rId61"/>
    <p:sldId id="334" r:id="rId62"/>
    <p:sldId id="323" r:id="rId63"/>
    <p:sldId id="335" r:id="rId64"/>
    <p:sldId id="324" r:id="rId65"/>
    <p:sldId id="337" r:id="rId66"/>
    <p:sldId id="325" r:id="rId67"/>
    <p:sldId id="338" r:id="rId68"/>
    <p:sldId id="326" r:id="rId69"/>
    <p:sldId id="339" r:id="rId70"/>
    <p:sldId id="327" r:id="rId71"/>
    <p:sldId id="340" r:id="rId72"/>
    <p:sldId id="328" r:id="rId73"/>
    <p:sldId id="341" r:id="rId74"/>
    <p:sldId id="329" r:id="rId75"/>
    <p:sldId id="342" r:id="rId76"/>
    <p:sldId id="330" r:id="rId77"/>
    <p:sldId id="344" r:id="rId78"/>
    <p:sldId id="331" r:id="rId79"/>
    <p:sldId id="336" r:id="rId80"/>
    <p:sldId id="332" r:id="rId81"/>
    <p:sldId id="345" r:id="rId82"/>
    <p:sldId id="333" r:id="rId83"/>
    <p:sldId id="262" r:id="rId84"/>
    <p:sldId id="263" r:id="rId85"/>
    <p:sldId id="264" r:id="rId86"/>
    <p:sldId id="265" r:id="rId8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3FFCC"/>
    <a:srgbClr val="97FFBA"/>
    <a:srgbClr val="ABFFC7"/>
    <a:srgbClr val="D9FFE6"/>
    <a:srgbClr val="C5FFD8"/>
    <a:srgbClr val="00A400"/>
    <a:srgbClr val="009900"/>
    <a:srgbClr val="C0E399"/>
    <a:srgbClr val="8BF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87" autoAdjust="0"/>
  </p:normalViewPr>
  <p:slideViewPr>
    <p:cSldViewPr>
      <p:cViewPr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F505E-10ED-4808-B9E6-ACC0D34C33CC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F579A-6779-489D-A2C0-FE0440AA9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5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pPr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4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30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73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929A14-7E7F-4F5E-A642-F10D694F9A58}" type="slidenum">
              <a:rPr lang="ru-RU" altLang="ru-RU">
                <a:solidFill>
                  <a:srgbClr val="000000"/>
                </a:solidFill>
              </a:rPr>
              <a:pPr/>
              <a:t>86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7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orld.school2100.com/" TargetMode="Externa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vebinarefu@school2100.com" TargetMode="External"/><Relationship Id="rId4" Type="http://schemas.openxmlformats.org/officeDocument/2006/relationships/hyperlink" Target="http://world.school2100.com/" TargetMode="Externa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2100.com/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://goo.gl/3K56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school2100" TargetMode="External"/><Relationship Id="rId11" Type="http://schemas.openxmlformats.org/officeDocument/2006/relationships/hyperlink" Target="mailto:umc@school2100.com" TargetMode="External"/><Relationship Id="rId5" Type="http://schemas.openxmlformats.org/officeDocument/2006/relationships/hyperlink" Target="https://www.facebook.com/school2100" TargetMode="External"/><Relationship Id="rId10" Type="http://schemas.openxmlformats.org/officeDocument/2006/relationships/hyperlink" Target="http://app.school2100.com/" TargetMode="External"/><Relationship Id="rId4" Type="http://schemas.openxmlformats.org/officeDocument/2006/relationships/hyperlink" Target="http://vk.com/school2100" TargetMode="External"/><Relationship Id="rId9" Type="http://schemas.openxmlformats.org/officeDocument/2006/relationships/hyperlink" Target="http://world.school2100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r="43104"/>
          <a:stretch/>
        </p:blipFill>
        <p:spPr>
          <a:xfrm rot="10800000">
            <a:off x="-1028" y="869661"/>
            <a:ext cx="9144000" cy="60037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88"/>
          <a:stretch/>
        </p:blipFill>
        <p:spPr>
          <a:xfrm>
            <a:off x="1" y="-2"/>
            <a:ext cx="9142971" cy="13407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89911" y="6474822"/>
            <a:ext cx="7128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</a:t>
            </a:r>
            <a:r>
              <a:rPr lang="ru-RU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Издательство «БАЛАСС»,  201</a:t>
            </a: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340767"/>
            <a:ext cx="8760737" cy="29972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</a:t>
            </a:r>
            <a:r>
              <a:rPr lang="ru-RU" sz="4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НОД 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sz="4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основе технологии 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продуктивного </a:t>
            </a:r>
            <a:r>
              <a:rPr lang="ru-RU" sz="4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чтения-слушания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2572" y="4338042"/>
            <a:ext cx="6777677" cy="6851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Паршина Светлана Валентиновна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4941168"/>
            <a:ext cx="6782241" cy="14030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just"/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лен авторского коллектива ООП ДО «Детский сад 2100», координатор направления «Изобразительное искусство и технология» в ОС «Школа 2100», </a:t>
            </a:r>
            <a:endParaRPr lang="en-US" sz="2000" i="1" dirty="0" smtClean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методист УМЦ «Школа 2100»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1" y="0"/>
            <a:ext cx="9144000" cy="11924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Какой вклад вносит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каждый вид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деятельности 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 той или иной образовательной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области?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79162"/>
              </p:ext>
            </p:extLst>
          </p:nvPr>
        </p:nvGraphicFramePr>
        <p:xfrm>
          <a:off x="0" y="1326315"/>
          <a:ext cx="8964488" cy="534304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91880"/>
                <a:gridCol w="1296144"/>
                <a:gridCol w="4176464"/>
              </a:tblGrid>
              <a:tr h="2302993">
                <a:tc>
                  <a:txBody>
                    <a:bodyPr/>
                    <a:lstStyle/>
                    <a:p>
                      <a:r>
                        <a:rPr lang="ru-RU" sz="2400" b="0" i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Вид деятельности/ </a:t>
                      </a:r>
                    </a:p>
                    <a:p>
                      <a:r>
                        <a:rPr lang="ru-RU" sz="2400" b="0" i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2400" b="0" i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Восприятие художественной</a:t>
                      </a:r>
                      <a:r>
                        <a:rPr lang="ru-RU" sz="1900" b="0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литературы и фольклора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Условия, при которых решаются</a:t>
                      </a:r>
                      <a:r>
                        <a:rPr lang="ru-RU" sz="2400" b="0" i="1" baseline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задачи образовательных областей</a:t>
                      </a:r>
                      <a:endParaRPr lang="ru-RU" sz="2400" b="0" i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628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8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1071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 развитие</a:t>
                      </a:r>
                      <a:endParaRPr lang="ru-RU" sz="18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064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Речевое развитие</a:t>
                      </a:r>
                      <a:endParaRPr lang="ru-RU" sz="18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9628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</a:t>
                      </a:r>
                      <a:endParaRPr lang="ru-RU" sz="18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5765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Физическое развитие</a:t>
                      </a:r>
                      <a:endParaRPr lang="ru-RU" sz="18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3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560469"/>
              </p:ext>
            </p:extLst>
          </p:nvPr>
        </p:nvGraphicFramePr>
        <p:xfrm>
          <a:off x="0" y="620688"/>
          <a:ext cx="9144000" cy="597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752"/>
                <a:gridCol w="6804248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2328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9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1)</a:t>
                      </a:r>
                      <a:r>
                        <a:rPr lang="ru-RU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создавать условия для присвоения норм и ценностей, принятых в обществе, включая моральные и нравственные ценности; </a:t>
                      </a:r>
                    </a:p>
                    <a:p>
                      <a:pPr algn="just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2) развивать навыки общения и взаимодействия ребёнка со взрослыми и сверстниками; </a:t>
                      </a:r>
                    </a:p>
                    <a:p>
                      <a:pPr algn="l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3)</a:t>
                      </a:r>
                      <a:r>
                        <a:rPr lang="ru-RU" sz="1900" kern="12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воспитывать самостоятельность, целенаправленность и </a:t>
                      </a:r>
                      <a:r>
                        <a:rPr lang="ru-RU" sz="190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саморегуляцию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собственных действий; </a:t>
                      </a:r>
                    </a:p>
                    <a:p>
                      <a:pPr algn="just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4) развивать социальный и эмоциональный интеллект,  эмоциональную отзывчивость, сопереживание, формировать готовность к совместной деятельности со сверстниками, воспитывать уважительное отношение и чувство принадлежности к своей семье, малой родине и Отечеству, представление о социокультурных ценностях нашего народа, об отечественных традициях и праздниках; </a:t>
                      </a:r>
                    </a:p>
                    <a:p>
                      <a:pPr algn="just"/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5) формировать основы безопасности в быту, социуме,  природе.</a:t>
                      </a:r>
                      <a:endParaRPr lang="ru-RU" sz="19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http://xn--4--8kcrohjcgkljb8h.xn--p1ai/upload/medialibrary/ee9/ee9103fac554c3d982fe671762efd6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2346649" cy="161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097888"/>
              </p:ext>
            </p:extLst>
          </p:nvPr>
        </p:nvGraphicFramePr>
        <p:xfrm>
          <a:off x="72008" y="884763"/>
          <a:ext cx="8964488" cy="565734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91880"/>
                <a:gridCol w="1296144"/>
                <a:gridCol w="4176464"/>
              </a:tblGrid>
              <a:tr h="2302993">
                <a:tc>
                  <a:txBody>
                    <a:bodyPr/>
                    <a:lstStyle/>
                    <a:p>
                      <a:r>
                        <a:rPr lang="ru-RU" sz="28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Вид деятельности/ </a:t>
                      </a:r>
                    </a:p>
                    <a:p>
                      <a:r>
                        <a:rPr lang="ru-RU" sz="28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28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Восприятие художественной</a:t>
                      </a:r>
                      <a:r>
                        <a:rPr lang="ru-RU" sz="19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9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литературы и фольк.</a:t>
                      </a:r>
                      <a:endParaRPr lang="ru-RU" sz="1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Условия, при которых решаются</a:t>
                      </a:r>
                      <a:r>
                        <a:rPr lang="ru-RU" sz="2800" b="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задачи образовательных областей</a:t>
                      </a:r>
                      <a:endParaRPr lang="ru-RU" sz="28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628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1071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 развитие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06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Речевое развитие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9628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576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Физическое развитие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9932" y="3475856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59058"/>
              </p:ext>
            </p:extLst>
          </p:nvPr>
        </p:nvGraphicFramePr>
        <p:xfrm>
          <a:off x="72008" y="620688"/>
          <a:ext cx="8964488" cy="596214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91880"/>
                <a:gridCol w="1296144"/>
                <a:gridCol w="4176464"/>
              </a:tblGrid>
              <a:tr h="2302993">
                <a:tc>
                  <a:txBody>
                    <a:bodyPr/>
                    <a:lstStyle/>
                    <a:p>
                      <a:r>
                        <a:rPr lang="ru-RU" sz="28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Вид деятельности/ </a:t>
                      </a:r>
                    </a:p>
                    <a:p>
                      <a:r>
                        <a:rPr lang="ru-RU" sz="28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28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Восприятие художественной</a:t>
                      </a:r>
                      <a:r>
                        <a:rPr lang="ru-RU" sz="19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9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литературы и фольклора</a:t>
                      </a:r>
                      <a:endParaRPr lang="ru-RU" sz="1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Условия, при которых решаются</a:t>
                      </a:r>
                      <a:r>
                        <a:rPr lang="ru-RU" sz="2800" b="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задачи образовательных областей</a:t>
                      </a:r>
                      <a:endParaRPr lang="ru-RU" sz="28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628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Обсуждение поступков героев; усиление эмоций; парно-групповые</a:t>
                      </a:r>
                      <a:r>
                        <a:rPr lang="ru-RU" sz="20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формы работы</a:t>
                      </a:r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 творческими заданиями и др.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91071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 развитие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06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Речевое развитие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9628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576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Физическое развитие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23928" y="3356992"/>
            <a:ext cx="504056" cy="4320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773849"/>
              </p:ext>
            </p:extLst>
          </p:nvPr>
        </p:nvGraphicFramePr>
        <p:xfrm>
          <a:off x="0" y="1224880"/>
          <a:ext cx="9144000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752"/>
                <a:gridCol w="6804248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2328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 развитие</a:t>
                      </a:r>
                      <a:endParaRPr lang="ru-RU" sz="19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1) развивать</a:t>
                      </a:r>
                      <a:r>
                        <a:rPr lang="x-none" sz="200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любознательност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ь</a:t>
                      </a:r>
                      <a:r>
                        <a:rPr lang="x-none" sz="200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стимулировать </a:t>
                      </a:r>
                      <a:r>
                        <a:rPr lang="x-none" sz="200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мотиваци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ю ребёнка</a:t>
                      </a:r>
                      <a:r>
                        <a:rPr lang="x-none" sz="200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2) развивать познавательные </a:t>
                      </a:r>
                      <a:r>
                        <a:rPr lang="x-none" sz="200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</a:t>
                      </a:r>
                      <a:r>
                        <a:rPr lang="x-none" sz="200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3) развивать</a:t>
                      </a:r>
                      <a:r>
                        <a:rPr lang="x-none" sz="200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воображени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</a:t>
                      </a:r>
                      <a:r>
                        <a:rPr lang="x-none" sz="200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 творческ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активност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ь</a:t>
                      </a:r>
                      <a:r>
                        <a:rPr lang="x-none" sz="2000" kern="120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4) формировать первичные представления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планете Земля как общем доме людей, об особенностях её природы, многообразии стран и народов мира.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4" descr="C:\Users\msi\Downloads\новые карт\про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4528"/>
            <a:ext cx="2049850" cy="1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61668"/>
              </p:ext>
            </p:extLst>
          </p:nvPr>
        </p:nvGraphicFramePr>
        <p:xfrm>
          <a:off x="72008" y="697714"/>
          <a:ext cx="8964488" cy="546904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0516"/>
                <a:gridCol w="2239516"/>
                <a:gridCol w="4104456"/>
              </a:tblGrid>
              <a:tr h="1412776">
                <a:tc>
                  <a:txBody>
                    <a:bodyPr/>
                    <a:lstStyle/>
                    <a:p>
                      <a:r>
                        <a:rPr lang="ru-RU" sz="20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Вид деятельности/ </a:t>
                      </a:r>
                    </a:p>
                    <a:p>
                      <a:r>
                        <a:rPr lang="ru-RU" sz="20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20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Восприятие художественной</a:t>
                      </a:r>
                      <a:r>
                        <a:rPr lang="ru-RU" sz="1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литературы и фольклора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Условия,  при которых решаются</a:t>
                      </a:r>
                      <a:r>
                        <a:rPr lang="ru-RU" sz="2000" b="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задачи образовательных областей</a:t>
                      </a:r>
                      <a:endParaRPr lang="ru-RU" sz="20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780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Обсуждение поступков героев; усиление эмоций; парно-групповые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формы работы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 творческими заданиями и др.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277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712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Речевое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3812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85167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Физическое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9892" y="3403848"/>
            <a:ext cx="468052" cy="4572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99892" y="2420888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343566"/>
              </p:ext>
            </p:extLst>
          </p:nvPr>
        </p:nvGraphicFramePr>
        <p:xfrm>
          <a:off x="72008" y="697714"/>
          <a:ext cx="8964488" cy="581690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0516"/>
                <a:gridCol w="2239516"/>
                <a:gridCol w="4104456"/>
              </a:tblGrid>
              <a:tr h="1412776">
                <a:tc>
                  <a:txBody>
                    <a:bodyPr/>
                    <a:lstStyle/>
                    <a:p>
                      <a:r>
                        <a:rPr lang="ru-RU" sz="20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Вид деятельности/ </a:t>
                      </a:r>
                    </a:p>
                    <a:p>
                      <a:r>
                        <a:rPr lang="ru-RU" sz="20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20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Восприятие художественной</a:t>
                      </a:r>
                      <a:r>
                        <a:rPr lang="ru-RU" sz="1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литературы и фольклора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Условия,  при которых решаются</a:t>
                      </a:r>
                      <a:r>
                        <a:rPr lang="ru-RU" sz="2000" b="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задачи образовательных областей</a:t>
                      </a:r>
                      <a:endParaRPr lang="ru-RU" sz="20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780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Обсуждение поступков героев; усиление эмоций; парно-групповые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формы работы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 творческими заданиями и др.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277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Создание условий для мотивации детей, 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для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выполнения детьми познавательных действий (сравнения, наблюдения, анализа); формирование первичных представлений и др.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712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Речевое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3812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85167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Физическое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9892" y="3619872"/>
            <a:ext cx="468052" cy="4572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99892" y="2420888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249129"/>
              </p:ext>
            </p:extLst>
          </p:nvPr>
        </p:nvGraphicFramePr>
        <p:xfrm>
          <a:off x="0" y="1224880"/>
          <a:ext cx="91440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752"/>
                <a:gridCol w="6804248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2328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Речевое развитие</a:t>
                      </a:r>
                      <a:endParaRPr lang="ru-RU" sz="19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1) развивать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речь как средство общения;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2) обогащать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активн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ый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словар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ь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3) развивать 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связн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грамматически правильн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диалогическ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 монологическ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реч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ь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4) развивать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звуков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 интонационн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ую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культур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речи, фонематическ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ий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слух;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5) знакомить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 книжной культурой, детской литературой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</a:t>
                      </a: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6)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понимание на слух текстов различных жанров детской литературы;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7)  развивать звуковую аналитико-синтетическую активность как предпосылку обучения грамоте.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9" descr="3d Man Images, Stock Photos &amp; Illustrations Big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2115962" cy="21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163527"/>
              </p:ext>
            </p:extLst>
          </p:nvPr>
        </p:nvGraphicFramePr>
        <p:xfrm>
          <a:off x="107504" y="692696"/>
          <a:ext cx="8980115" cy="60237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5084"/>
                <a:gridCol w="2019739"/>
                <a:gridCol w="4335292"/>
              </a:tblGrid>
              <a:tr h="1019736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Вид деятельности/ </a:t>
                      </a:r>
                    </a:p>
                    <a:p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6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Восприятие художественной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литературы и фольклора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Условия,  при которых решаются</a:t>
                      </a:r>
                      <a:r>
                        <a:rPr lang="ru-RU" sz="1600" b="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задачи образовательных областей</a:t>
                      </a:r>
                      <a:endParaRPr lang="ru-RU" sz="16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6577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Обсуждение поступков героев, усиление эмоций, парно-групповые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формы работы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 творческими заданиями и др.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0491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Созданий условий для мотивации детей, создание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условий для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выполнения детьми познавательных действий (сравнения, наблюдения, анализа); формирование первичных представлений и др.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7807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Речевое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588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61919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Физическое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7884" y="3356992"/>
            <a:ext cx="468052" cy="4572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27884" y="2060848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27884" y="4555976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976221"/>
              </p:ext>
            </p:extLst>
          </p:nvPr>
        </p:nvGraphicFramePr>
        <p:xfrm>
          <a:off x="0" y="614453"/>
          <a:ext cx="9144000" cy="612691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72991"/>
                <a:gridCol w="2056599"/>
                <a:gridCol w="4414410"/>
              </a:tblGrid>
              <a:tr h="1127408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Вид деятельности/ </a:t>
                      </a:r>
                    </a:p>
                    <a:p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6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Восприятие художественной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литературы и фольклора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Условия,  при которых решаются</a:t>
                      </a:r>
                      <a:r>
                        <a:rPr lang="ru-RU" sz="1600" b="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задачи образовательных областей</a:t>
                      </a:r>
                      <a:endParaRPr lang="ru-RU" sz="16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6577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Обсуждение поступков героев, усиление эмоций, парно-групповые</a:t>
                      </a:r>
                      <a:r>
                        <a:rPr lang="ru-RU" sz="1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формы работы</a:t>
                      </a: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 творческими заданиями и др.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0491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Созданий условий для мотивации детей, 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для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выполнения детьми познавательных действий (сравнения, наблюдения, анализа); формирование первичных представлений и др.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7807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Речевое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Вовлечение детей в диалог,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стимулирование к ответам на вопросы и др.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5880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61919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Физическое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2358" y="3403848"/>
            <a:ext cx="468052" cy="4572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27884" y="2060848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27884" y="4555976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24936" cy="2304256"/>
          </a:xfrm>
          <a:prstGeom prst="rect">
            <a:avLst/>
          </a:prstGeom>
          <a:solidFill>
            <a:srgbClr val="ABF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какие вопросы вы хотели бы получить ответы в ходе 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вебинара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4" descr="http://previews.123rf.com/images/coramax/coramax1208/coramax120801871/14869080-3d-people-man-person-and-question-marks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13440"/>
            <a:ext cx="4157583" cy="31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0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173187"/>
              </p:ext>
            </p:extLst>
          </p:nvPr>
        </p:nvGraphicFramePr>
        <p:xfrm>
          <a:off x="0" y="836712"/>
          <a:ext cx="9144000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752"/>
                <a:gridCol w="6804248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9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2328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</a:t>
                      </a:r>
                      <a:endParaRPr lang="ru-RU" sz="19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1) формировать и развивать предпосылки 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ценностно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-смыслового 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восприятия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 понимания 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произведений искусства (словесного, музыкального, изобразительного), мира природы;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2) создавать условия для 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становлени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эстетического отношения к окружающему миру;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3) формировать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элементарны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представлени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 видах искусства;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4) создавать условия для 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музыки, художественной литературы, фольклора;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5) воспитывать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сопереживани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</a:t>
                      </a:r>
                      <a:r>
                        <a:rPr lang="x-none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персонажам художественных произведений;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6) создавать условия для реализации самостоятельной творческой деятельности детей (изобразительной, конструктивно-модельной, музыкальной  и др.).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s://avatarko.ru/img/kartinka/32/chelovechek_kraski_31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" y="2728035"/>
            <a:ext cx="2506937" cy="25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20129"/>
              </p:ext>
            </p:extLst>
          </p:nvPr>
        </p:nvGraphicFramePr>
        <p:xfrm>
          <a:off x="0" y="546448"/>
          <a:ext cx="9016119" cy="619519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35609"/>
                <a:gridCol w="2027837"/>
                <a:gridCol w="4352673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Вид деятельности/ </a:t>
                      </a:r>
                    </a:p>
                    <a:p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6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Восприятие художественной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литературы и фольклора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Условия, при которых решаются</a:t>
                      </a:r>
                      <a:r>
                        <a:rPr lang="ru-RU" sz="1600" b="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задачи образовательных областей</a:t>
                      </a:r>
                      <a:endParaRPr lang="ru-RU" sz="16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796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Обсуждение поступков героев, усиление эмоций, парно-групповые</a:t>
                      </a:r>
                      <a:r>
                        <a:rPr lang="ru-RU" sz="1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формы работы</a:t>
                      </a: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 творческими заданиями и др.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20973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Созданий условий для мотивации детей, условий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для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выполнения детьми познавательных действий (сравнения, наблюдения, анализа); формирование первичных представлений и др.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8810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Речевое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Вовлечение детей в диалог,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стимулирование к ответам на вопросы и др.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76919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6834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Физическое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5876" y="3356992"/>
            <a:ext cx="468052" cy="4572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55876" y="2035696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55876" y="4555976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55876" y="5492080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77963"/>
              </p:ext>
            </p:extLst>
          </p:nvPr>
        </p:nvGraphicFramePr>
        <p:xfrm>
          <a:off x="0" y="726930"/>
          <a:ext cx="9016119" cy="608644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35609"/>
                <a:gridCol w="2027837"/>
                <a:gridCol w="4352673"/>
              </a:tblGrid>
              <a:tr h="1224136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Вид деятельности/ </a:t>
                      </a:r>
                    </a:p>
                    <a:p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6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Восприятие художественной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литературы и фольклора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Условия,  при которых решаются</a:t>
                      </a:r>
                      <a:r>
                        <a:rPr lang="ru-RU" sz="1600" b="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задачи образовательных областей</a:t>
                      </a:r>
                      <a:endParaRPr lang="ru-RU" sz="16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796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Обсуждение поступков героев, усиление эмоций, парно-групповые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формы работы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 творческими заданиями и др.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20973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Созданий условий для мотивации детей, условий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для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выполнения детьми познавательных действий (сравнения, наблюдения, анализа); формирование первичных представлений и др.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8810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Речевое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Вовлечение детей в диалог,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стимулирование к ответам на вопросы и др.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76919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Создание условий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для выражения детьми своего отношения  к героям художественных  произведений.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6834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Физическое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83868" y="3403848"/>
            <a:ext cx="468052" cy="4572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83868" y="4627984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83868" y="2179712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83868" y="5564088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8977"/>
              </p:ext>
            </p:extLst>
          </p:nvPr>
        </p:nvGraphicFramePr>
        <p:xfrm>
          <a:off x="0" y="44624"/>
          <a:ext cx="9144000" cy="6774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1720"/>
                <a:gridCol w="709228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6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8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5232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Физическое развитие</a:t>
                      </a:r>
                      <a:endParaRPr lang="ru-RU" sz="1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1) создавать условия для 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приобретени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опыта в следующих видах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поведения детей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двигательно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в том числе связанно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 выполнением упражнений, направленных на развитие таких физических качеств, как координация и гибкость;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способствующ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ем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правильному формированию опорно-двигательной системы организма, развитию равновесия, координации движения, крупной и мелкой моторики обеих рук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lvl="0"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в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правильн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м, не наносящем ущерба организму, выполнени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основных движений (ходьба, бег, мягкие прыжки, повороты в обе стороны)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2) формировать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начальны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представлени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 некоторых  видах спорта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3) способствовать 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овладени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ю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подвижными играми с правилами;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4)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создавать условия для 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становлени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</a:t>
                      </a:r>
                      <a:r>
                        <a:rPr lang="x-none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целенаправленности и саморегуляции в двигательной сфере;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5) способствовать овладению элементарными нормами и правилами здорового образа жизни (в питании, двигательном режиме, закаливании, при формировании полезных привычек и др.).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11" descr="December Master Resale Rights Va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44824"/>
            <a:ext cx="2091318" cy="20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086204"/>
              </p:ext>
            </p:extLst>
          </p:nvPr>
        </p:nvGraphicFramePr>
        <p:xfrm>
          <a:off x="0" y="1"/>
          <a:ext cx="9143999" cy="680394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72991"/>
                <a:gridCol w="2056598"/>
                <a:gridCol w="4414410"/>
              </a:tblGrid>
              <a:tr h="1262980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Вид деятельности/ </a:t>
                      </a:r>
                    </a:p>
                    <a:p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6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Восприятие художественной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литературы и фольклора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Условия,  при которых решаются</a:t>
                      </a:r>
                      <a:r>
                        <a:rPr lang="ru-RU" sz="1600" b="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задачи образовательных областей</a:t>
                      </a:r>
                      <a:endParaRPr lang="ru-RU" sz="16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988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Обсуждение поступков героев, усиление эмоций, парно-групповые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формы работы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 творческими заданиями и др.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22363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 развитие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Созданий условий для мотивации детей, для выполнения детьми познавательных действий (сравнения, наблюдения, анализа); формирование первичных представлений и др.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5147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Речевое развитие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Вовлечение детей в диалог,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стимулирование к ответам на вопросы и др.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9429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Создание условий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для выражения своего отношения  к героям  художественных произведений. 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9293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Физическое развитие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27884" y="2852936"/>
            <a:ext cx="468052" cy="4572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27884" y="6068144"/>
            <a:ext cx="468052" cy="4572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27884" y="5060032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27884" y="4123928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27884" y="1628800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2779"/>
              </p:ext>
            </p:extLst>
          </p:nvPr>
        </p:nvGraphicFramePr>
        <p:xfrm>
          <a:off x="0" y="1"/>
          <a:ext cx="9143999" cy="680394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72991"/>
                <a:gridCol w="2056598"/>
                <a:gridCol w="4414410"/>
              </a:tblGrid>
              <a:tr h="1262980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Вид деятельности/ </a:t>
                      </a:r>
                    </a:p>
                    <a:p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6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Восприятие художественной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литературы и фольклора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Условия,  при которых решаются</a:t>
                      </a:r>
                      <a:r>
                        <a:rPr lang="ru-RU" sz="1600" b="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задачи образовательных областей</a:t>
                      </a:r>
                      <a:endParaRPr lang="ru-RU" sz="16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988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Обсуждение поступков героев, усиление эмоций. парно-групповые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формы работы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 творческими заданиями и др.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22363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 развитие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Созданий условий для мотивации детей. для выполнения детьми познавательных действий (сравнения, наблюдения, анализа); формирование первичных представлений и др.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5147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Речевое развитие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Вовлечение детей в диалог,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стимулирование к ответам на вопросы и др.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9429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Создание условий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для выражения своего отношения  к героям  художественных произведений. 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9293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Физическое развитие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Создание условий для выражения детьми  своего отношения к героям в подвижных играх, задания на развитие мелкой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моторики.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27884" y="2852936"/>
            <a:ext cx="468052" cy="4572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27884" y="6068144"/>
            <a:ext cx="468052" cy="4572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27884" y="5060032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27884" y="4123928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27884" y="1556792"/>
            <a:ext cx="468052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16832"/>
            <a:ext cx="7560840" cy="3096344"/>
          </a:xfrm>
          <a:prstGeom prst="rect">
            <a:avLst/>
          </a:prstGeom>
          <a:solidFill>
            <a:srgbClr val="ABF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 ли  комплексное развитие личности ребёнка через такой вид деятельности, как восприятие художественной литературы и фольклора?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72"/>
          <a:stretch/>
        </p:blipFill>
        <p:spPr>
          <a:xfrm>
            <a:off x="1" y="-2"/>
            <a:ext cx="9144000" cy="869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r="43104"/>
          <a:stretch/>
        </p:blipFill>
        <p:spPr>
          <a:xfrm rot="10800000">
            <a:off x="-1028" y="869661"/>
            <a:ext cx="9144000" cy="6003778"/>
          </a:xfrm>
          <a:prstGeom prst="rect">
            <a:avLst/>
          </a:prstGeom>
          <a:gradFill flip="none" rotWithShape="1">
            <a:gsLst>
              <a:gs pos="0">
                <a:srgbClr val="9EB9DA">
                  <a:tint val="66000"/>
                  <a:satMod val="160000"/>
                </a:srgbClr>
              </a:gs>
              <a:gs pos="50000">
                <a:srgbClr val="9EB9DA">
                  <a:tint val="44500"/>
                  <a:satMod val="160000"/>
                </a:srgbClr>
              </a:gs>
              <a:gs pos="100000">
                <a:srgbClr val="9EB9DA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7203" y="692696"/>
            <a:ext cx="8640960" cy="2545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Алгоритмы проектирования и проведения </a:t>
            </a:r>
            <a:r>
              <a:rPr lang="ru-RU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НОД по восприятию художественной литературы </a:t>
            </a:r>
            <a:endParaRPr lang="ru-RU" sz="3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фольклора</a:t>
            </a:r>
          </a:p>
        </p:txBody>
      </p:sp>
      <p:pic>
        <p:nvPicPr>
          <p:cNvPr id="1026" name="Picture 2" descr="http://afisha.mosreg.ru/sites/default/files/events_photo/okul-sonrasi-destek-egiti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68" y="3140968"/>
            <a:ext cx="52757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640960" cy="57637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«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Обучать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это значит делать учение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мотивированным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учить ребёнка самостоятельно ставить перед собой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находить пути, в том числе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средства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её достижения (т.е. оптимально организовывать свою деятельность), помогать ребёнку сформировать у себя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умения контроля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самоконтроля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оценки и самооценки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».</a:t>
            </a:r>
          </a:p>
          <a:p>
            <a:pPr algn="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А.А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Леонтьев)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85333"/>
            <a:ext cx="5679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Алгоритмы проектирования и проведения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692696"/>
            <a:ext cx="8712968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Этапы деятельности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556792"/>
            <a:ext cx="9144000" cy="48965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Мотивационный этап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(создание условий для возникновения внутреннего побуждающего мотива к новой деятельности).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Ориентировочный этап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(формулирование целей деятельности, подбор средств).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Исполнительский этап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(реализация самой деятельности, получение результата, подведение итогов).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Рефлексивный этап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(«взгляд назад», выражение  своих эмоций по итогам деятельности).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Перспективный этап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(выход на самостоятельную деятельность детей).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85333"/>
            <a:ext cx="5679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Алгоритмы проектирования и проведения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24936" cy="2520280"/>
          </a:xfrm>
          <a:prstGeom prst="rect">
            <a:avLst/>
          </a:prstGeom>
          <a:solidFill>
            <a:srgbClr val="ABF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Сформулируйте цель НОД по восприятию художественной литературы и фольклора.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8" name="Picture 4" descr="http://thereadingstudio.com.au/images/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94852"/>
            <a:ext cx="7679854" cy="37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3" y="1700808"/>
            <a:ext cx="8280921" cy="33123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проведения непрерывной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образовательной деятельности  по восприятию художественной литературы и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фольклора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4231" y="85333"/>
            <a:ext cx="428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проведения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764704"/>
            <a:ext cx="1691680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Мотивационный этап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36512" y="1628800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Ориентировочный этап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 rot="16200000">
            <a:off x="-108519" y="3356992"/>
            <a:ext cx="2160240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Исполнительский этап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4941168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Рефлексивный этап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496" y="5805264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Перспективный этап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691680" y="1052736"/>
            <a:ext cx="216024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91680" y="1916832"/>
            <a:ext cx="216024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87624" y="2780928"/>
            <a:ext cx="72008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187624" y="3717032"/>
            <a:ext cx="72008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4509120"/>
            <a:ext cx="72008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763688" y="5157192"/>
            <a:ext cx="216024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63688" y="6021288"/>
            <a:ext cx="216024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07704" y="692696"/>
            <a:ext cx="6048672" cy="792088"/>
          </a:xfrm>
          <a:prstGeom prst="rect">
            <a:avLst/>
          </a:prstGeom>
          <a:solidFill>
            <a:srgbClr val="D9FFE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Игровая ситуация, подводящая к целеполаганию</a:t>
            </a:r>
          </a:p>
          <a:p>
            <a:pPr algn="ctr"/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(встречаемся со сказочным героем; рассматриваем иллюстрации к тексту; анализируем название и др.)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1556792"/>
            <a:ext cx="6048672" cy="792088"/>
          </a:xfrm>
          <a:prstGeom prst="rect">
            <a:avLst/>
          </a:prstGeom>
          <a:solidFill>
            <a:srgbClr val="D9FFE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Уточнение цели чтения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(уточняем, для чего читать текст: чтобы помочь герою, проверить свои предположения 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др.)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2492896"/>
            <a:ext cx="6048672" cy="576064"/>
          </a:xfrm>
          <a:prstGeom prst="rect">
            <a:avLst/>
          </a:prstGeom>
          <a:solidFill>
            <a:srgbClr val="B3FFCC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тение-слушание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(слушаем воспитателя, отвечаем на вопросы и 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др.)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3140968"/>
            <a:ext cx="6048672" cy="936104"/>
          </a:xfrm>
          <a:prstGeom prst="rect">
            <a:avLst/>
          </a:prstGeom>
          <a:solidFill>
            <a:srgbClr val="B3FFCC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Обобщающая беседа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(отвечаем 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вопросы воспитателя по содержанию текста, обращаемся к тексту при затруднении 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др.)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07704" y="4149080"/>
            <a:ext cx="6048672" cy="792088"/>
          </a:xfrm>
          <a:prstGeom prst="rect">
            <a:avLst/>
          </a:prstGeom>
          <a:solidFill>
            <a:srgbClr val="97FFBA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Выражение своего отношения к содержанию текста 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(отвечаем 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главный смысловой вопрос , выполняем  творческое задание и 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др.)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43708" y="5085184"/>
            <a:ext cx="6012668" cy="576064"/>
          </a:xfrm>
          <a:prstGeom prst="rect">
            <a:avLst/>
          </a:prstGeom>
          <a:solidFill>
            <a:srgbClr val="97FFBA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Рефлексия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(проговариваем, какие  эмоции  испытали)</a:t>
            </a:r>
            <a:endParaRPr lang="ru-RU" sz="1700" dirty="0">
              <a:solidFill>
                <a:srgbClr val="8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712" y="5733256"/>
            <a:ext cx="5976664" cy="1052736"/>
          </a:xfrm>
          <a:prstGeom prst="rect">
            <a:avLst/>
          </a:prstGeom>
          <a:solidFill>
            <a:srgbClr val="97FFBA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Выход на самостоятельную деятельность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проговариваем, пригодится ли в жизни полученный </a:t>
            </a:r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автора урок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какие произведения этого автора можно </a:t>
            </a:r>
            <a:r>
              <a:rPr lang="ru-RU" sz="17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прочитать </a:t>
            </a:r>
            <a:r>
              <a:rPr lang="ru-RU" sz="17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др.)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88424" y="548680"/>
            <a:ext cx="504056" cy="1656184"/>
          </a:xfrm>
          <a:prstGeom prst="roundRect">
            <a:avLst/>
          </a:prstGeom>
          <a:solidFill>
            <a:srgbClr val="D9FFE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чтения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388424" y="2348880"/>
            <a:ext cx="504056" cy="1836204"/>
          </a:xfrm>
          <a:prstGeom prst="roundRect">
            <a:avLst/>
          </a:prstGeom>
          <a:solidFill>
            <a:srgbClr val="B3FFCC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 время чтения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88424" y="4437112"/>
            <a:ext cx="504056" cy="1836204"/>
          </a:xfrm>
          <a:prstGeom prst="roundRect">
            <a:avLst/>
          </a:prstGeom>
          <a:solidFill>
            <a:srgbClr val="97FFBA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После  чтения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Прямая со стрелкой 24"/>
          <p:cNvCxnSpPr>
            <a:endCxn id="14" idx="3"/>
          </p:cNvCxnSpPr>
          <p:nvPr/>
        </p:nvCxnSpPr>
        <p:spPr>
          <a:xfrm flipH="1">
            <a:off x="7956376" y="1088740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7956376" y="1772816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7956376" y="2708920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7956376" y="3645024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956376" y="4653136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956376" y="5373216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956376" y="6021288"/>
            <a:ext cx="4320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664271" y="85333"/>
            <a:ext cx="428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проведения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3" y="1700808"/>
            <a:ext cx="8280921" cy="33123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проектирования непрерывной образовательной деятельности  по восприятию художественной литературы и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фольклора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2988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836712"/>
            <a:ext cx="8136904" cy="1512168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каких этапах проектирования занятия, по вашему мнению, могут возникнуть трудности?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6" name="Picture 2" descr="Сборник электронных книг скачать - Форум - book-forum.llkjiu.appspot.c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14"/>
          <a:stretch/>
        </p:blipFill>
        <p:spPr bwMode="auto">
          <a:xfrm>
            <a:off x="1639056" y="2564904"/>
            <a:ext cx="5793879" cy="36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0"/>
            <a:ext cx="9144000" cy="6286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Восприятие художественной литературы и фольклора: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выбирает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художественное произведение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(сказку, рассказ, стихотворение);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 предварительно читает 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вычитывает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 </a:t>
            </a:r>
            <a:r>
              <a:rPr lang="ru-RU" sz="20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уровня текстовой информации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 определяет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художественную задачу текста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4) формулирует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 НОД воспитателя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соответствии с возрастом детей и художественной задачей текста;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5) формулирует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тему НОД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исходя из художественной задачи текста;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6) формулирует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каждого этапа деятельности; соотносит задачи с соответствующими          образовательными областями; 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7) продумывает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действия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детей на каждом  этапе деятельности;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8) прогнозирует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которую могут поставить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9) обдумывает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работу с текстом 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чтения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10) определяет в тексте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места остановок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11) продумывает работу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после чтения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12)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формулирует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вопросы рефлексивного этапа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13)   продумывает 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перспективный этап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21905" y="908720"/>
            <a:ext cx="8712968" cy="1872208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Педагог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исходя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 темы (дня, недели, месяца и др.)  и (или)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недавно полученных, первичных представлений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детей,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выбирает</a:t>
            </a:r>
            <a:r>
              <a:rPr lang="ru-RU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художественный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текст.</a:t>
            </a:r>
            <a:endParaRPr lang="ru-RU" sz="28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905" y="3140968"/>
            <a:ext cx="8712968" cy="2736304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6-7 лет 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 «Береги природу»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Первичные представления:  природа как единое целое,  человек как часть природы,  отношение человека к природе, взаимосвязь живой и неживой природы. 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C24F6-AEC1-4073-8792-86342460F37F}" type="slidenum">
              <a:rPr lang="ru-RU" altLang="en-US" smtClean="0"/>
              <a:pPr>
                <a:defRPr/>
              </a:pPr>
              <a:t>36</a:t>
            </a:fld>
            <a:endParaRPr lang="ru-RU" altLang="en-US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0"/>
            <a:ext cx="9144000" cy="2492896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готовит текст к продуктивному чтению: читает сам предварительно и </a:t>
            </a:r>
            <a:r>
              <a:rPr lang="ru-RU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вычитывает</a:t>
            </a:r>
            <a:r>
              <a:rPr lang="ru-RU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 </a:t>
            </a:r>
            <a:r>
              <a:rPr lang="ru-RU" sz="24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вида текстовой </a:t>
            </a:r>
            <a:r>
              <a:rPr lang="ru-RU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информации:</a:t>
            </a:r>
            <a:r>
              <a:rPr lang="ru-RU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фактуальную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(содержится в тексте в явном виде),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подтекстовую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(присутствует в тексте в неявном виде, «между строк») и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концептуальную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(основной смысл (смыслы) текста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125" y="1988840"/>
            <a:ext cx="5748313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427984" y="2780928"/>
            <a:ext cx="4506889" cy="864096"/>
          </a:xfrm>
          <a:prstGeom prst="wedgeRoundRectCallout">
            <a:avLst>
              <a:gd name="adj1" fmla="val -58323"/>
              <a:gd name="adj2" fmla="val 87806"/>
              <a:gd name="adj3" fmla="val 16667"/>
            </a:avLst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Фактуальная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427983" y="3991372"/>
            <a:ext cx="4506889" cy="864096"/>
          </a:xfrm>
          <a:prstGeom prst="wedgeRoundRectCallout">
            <a:avLst>
              <a:gd name="adj1" fmla="val -68027"/>
              <a:gd name="adj2" fmla="val 7289"/>
              <a:gd name="adj3" fmla="val 16667"/>
            </a:avLst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Подтекстовая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427982" y="5085184"/>
            <a:ext cx="4506889" cy="864096"/>
          </a:xfrm>
          <a:prstGeom prst="wedgeRoundRectCallout">
            <a:avLst>
              <a:gd name="adj1" fmla="val -85670"/>
              <a:gd name="adj2" fmla="val -82429"/>
              <a:gd name="adj3" fmla="val 16667"/>
            </a:avLst>
          </a:prstGeom>
          <a:solidFill>
            <a:srgbClr val="C0E3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Концептуальная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449267" y="2780928"/>
            <a:ext cx="4506889" cy="864096"/>
          </a:xfrm>
          <a:prstGeom prst="wedgeRoundRectCallout">
            <a:avLst>
              <a:gd name="adj1" fmla="val -58323"/>
              <a:gd name="adj2" fmla="val 87806"/>
              <a:gd name="adj3" fmla="val 16667"/>
            </a:avLst>
          </a:prstGeom>
          <a:solidFill>
            <a:srgbClr val="C0E3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Фактуальная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449266" y="3991372"/>
            <a:ext cx="4506889" cy="864096"/>
          </a:xfrm>
          <a:prstGeom prst="wedgeRoundRectCallout">
            <a:avLst>
              <a:gd name="adj1" fmla="val -68027"/>
              <a:gd name="adj2" fmla="val 7289"/>
              <a:gd name="adj3" fmla="val 16667"/>
            </a:avLst>
          </a:prstGeom>
          <a:solidFill>
            <a:srgbClr val="C0E3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Подтекстовая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576064"/>
            <a:ext cx="9144000" cy="6926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Читаем рассказ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Н.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Абрамцевой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«Дождик»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вычитываем  три вида текстовой информации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9144000" cy="5616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Жил-был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дождик. Косматый, длинноволосый дождь. Если он сердился, холодные пряди его мокрых волос хлестали людей по лицам, по глазам. Но 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люди не обижались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потому что, когда дождик был в хорошем настроении, его мягкие, шелковистые волосы ласково касались щёк, рук, глаз, что-то шептали. И всё-таки дождь был косматым и длинноволосым. И ему это надоело.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Постригусь, – решил дождик. – Не я первый, не я последний. Отправился к парикмахеру. А парикмахером, конечно, месяц-серп работал.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Тебя как стричь? – спрашивает месяц. – Покороче или умеренно?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Давай покороче. Постепенно отращу, если не понравится, – решил дождь.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Отрезал месяц-серп волосы дождику.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Вернулся стриженый дождик в свой город. Пока он бегал к месяцу, ничего хорошего в городе не случилось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Наоборот, листья 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деревьях потускнели, привяли. Цветы на клумбах лепестки опустили –  вянут. Люди ходят серые, пыльные, вялые. Засыхают люди. Разволновался дождик.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Сейчас, – говорит, – 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сейчас я вас всех быстренько полью, вам легче станет. Оживёте сразу.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Люди, цветы, листья обрадовались. Ждут. Смеются. Дождь торопится, распустил волосы-струи, поливает.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Ну же! – кричат люди.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 Жарко…,  –  плачут цветы.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Сохнем, – шелестят листья.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 что вы, – не понимает дождь. – Я же поливаю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Бьют короткие струи-волосы, но не достают даже до крыши самых высоких домов.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Сухо, все суше на земле. В пыль рассыпаются цветы, шуршат почти мёртвые листья, молчат потерявшие веру люди.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Да что же вы сохнете! – не понимает, сердится дождь. – Я же поливаю.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Старается, трясет короткими волосами. Не долетают подстриженные струи до сухой земли.</a:t>
            </a:r>
          </a:p>
          <a:p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тут только понял дождь, что он наделал. Понял, что, пока будут отрастать струи, погибнут цветы, листья, люди…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 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Глупый я, беззаботный я, – плакал дождь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Плакал, плакал, плакал… И слезы его упали на землю. Поток слёз. И встали цветы –  ожили! И весело зашелестели листья – ожили! И вздохнули легко люди –  ожили!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 дождику долго ещё плакать –  пока-то отрастут его волосы-струи.</a:t>
            </a:r>
          </a:p>
        </p:txBody>
      </p:sp>
    </p:spTree>
    <p:extLst>
      <p:ext uri="{BB962C8B-B14F-4D97-AF65-F5344CB8AC3E}">
        <p14:creationId xmlns:p14="http://schemas.microsoft.com/office/powerpoint/2010/main" val="26051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C24F6-AEC1-4073-8792-86342460F37F}" type="slidenum">
              <a:rPr lang="ru-RU" altLang="en-US" smtClean="0"/>
              <a:pPr>
                <a:defRPr/>
              </a:pPr>
              <a:t>39</a:t>
            </a:fld>
            <a:endParaRPr lang="ru-RU" altLang="en-US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51520" y="548680"/>
            <a:ext cx="8568952" cy="1756370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определяет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художественную задачу</a:t>
            </a:r>
            <a:r>
              <a:rPr lang="ru-RU" sz="2800" b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текста (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мотив,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который побудил автора к написанию произведения,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замысел автора).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340" name="Picture 4" descr="аватарки для контак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28" y="2564904"/>
            <a:ext cx="4300736" cy="430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64704"/>
            <a:ext cx="8568952" cy="5832648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личности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ребёнка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через восприятие художественной литературы и фольклора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3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 algn="just">
              <a:buFontTx/>
              <a:buAutoNum type="arabicPeriod"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Алгоритмы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проведения и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проектирования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НОД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восприятию художественной литературы и фольклора.</a:t>
            </a:r>
          </a:p>
          <a:p>
            <a:pPr marL="514350" indent="-514350" algn="just">
              <a:buFontTx/>
              <a:buAutoNum type="arabicPeriod"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Практикум по проектированию НОД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3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8018" y="17040"/>
            <a:ext cx="2619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 работы</a:t>
            </a:r>
          </a:p>
        </p:txBody>
      </p:sp>
    </p:spTree>
    <p:extLst>
      <p:ext uri="{BB962C8B-B14F-4D97-AF65-F5344CB8AC3E}">
        <p14:creationId xmlns:p14="http://schemas.microsoft.com/office/powerpoint/2010/main" val="10871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268760"/>
            <a:ext cx="8208912" cy="388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Поделиться своим восприятием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природы, помочь увидеть взаимосвязь живой и неживой природы, задуматься над тем, что такое  ответственность  перед природой и другими людьми на примере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Дождика –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главного героя сказки.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Управление вниманием или как достигать целей. - Life Ha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3" r="9700"/>
          <a:stretch/>
        </p:blipFill>
        <p:spPr bwMode="auto">
          <a:xfrm>
            <a:off x="5710580" y="3693243"/>
            <a:ext cx="3433419" cy="26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0" y="788493"/>
            <a:ext cx="9144000" cy="2424483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формулирует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 НОД воспитателя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соответствии с возрастом детей и художественной задачей текста (чего хочет достичь воспитатель в результате данной деятельности детей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7376" y="3573016"/>
            <a:ext cx="5593204" cy="30243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3-4 года – эмоциональная реакция на текст;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4-5 лет + проявление воссоздающего и творческого воображения;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5-7 лет + реакция на содержание.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268760"/>
            <a:ext cx="8208912" cy="388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Воспитание ответственности за свои поступки, ответственности перед окружающим миром, перед теми, кто зависит от тебя, на примере поступков главного героя сказки «Дождик».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C24F6-AEC1-4073-8792-86342460F37F}" type="slidenum">
              <a:rPr lang="ru-RU" altLang="en-US" smtClean="0"/>
              <a:pPr>
                <a:defRPr/>
              </a:pPr>
              <a:t>43</a:t>
            </a:fld>
            <a:endParaRPr lang="ru-RU" altLang="en-US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1052736"/>
            <a:ext cx="9144000" cy="1728192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формулирует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тему НОД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(именно как тему, а не просто как название произведения),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исходя из художественной задачи текста 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3573016"/>
            <a:ext cx="8208912" cy="1656184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важно быть ответственным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сказке Н.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Абрамцевой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Дождик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778694"/>
            <a:ext cx="8640960" cy="2866330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формулирует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</a:t>
            </a:r>
            <a:r>
              <a:rPr lang="ru-RU" sz="28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(шаги по достижению цели) для каждого этапа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деятельности,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соотносит задачи с соответствующими  образовательными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областями.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ступенька Stock Photos Images, Royalty Free ступенька Images…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765564"/>
            <a:ext cx="3384377" cy="29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326508"/>
              </p:ext>
            </p:extLst>
          </p:nvPr>
        </p:nvGraphicFramePr>
        <p:xfrm>
          <a:off x="1" y="44624"/>
          <a:ext cx="9081102" cy="6736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0185"/>
                <a:gridCol w="2392837"/>
                <a:gridCol w="2610367"/>
                <a:gridCol w="2147713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Этапы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30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Мотивационный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Стимулировать познавательную мотивацию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562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Ориентировочный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целенаправленность действий; речь как средство общения</a:t>
                      </a:r>
                    </a:p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развитие, речевое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8554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Исполнительский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Создавать условия для восприятия содержания текста; формировать умение сопереживать героям сказки, взаимодействовать; развивать воображение, творческую активность,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наблюдательность;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речь; осваивать основные движения, развивать координацию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развитие, социально-коммуникативное развитие, познавательное развитие, речевое развитие, физическое развитие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674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Рефлексивный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Формировать положительное отношение к совместной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8554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Перспективный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самостоятельность и целенаправленность собственных действий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0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512168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продумывает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действия детей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каждом  этапе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068960"/>
            <a:ext cx="8208912" cy="2880320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Рассматривают иллюстрации, прогнозируют содержание текста, слушают, эмоционально реагируют, отвечают на вопросы педагога, рисуют, инсценируют, изображают героев сказки, выражают свои эмоции и т. 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914669"/>
              </p:ext>
            </p:extLst>
          </p:nvPr>
        </p:nvGraphicFramePr>
        <p:xfrm>
          <a:off x="1" y="44624"/>
          <a:ext cx="9081102" cy="6949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0185"/>
                <a:gridCol w="2392837"/>
                <a:gridCol w="2610367"/>
                <a:gridCol w="2147713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Этапы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30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Мотивационный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Эмоционально откликаются на приглашение отправиться в сказку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Стимулировать познавательную мотивацию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562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Ориентировочный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Осознают и формулируют цель ключевыми словами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целенаправленность действий,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развивать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речь как средство общения</a:t>
                      </a:r>
                    </a:p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развитие, речевое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8554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Исполнительский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Комментируют вопросы педагога, проявляя эмоции, сопереживают героям; играют вместе; представляют, наблюдают по тексту; согласованно действуют; слушают и отвечают на вопросы; скоординировано двигаются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Создавать условия для восприятия содержания текста; формировать умение сопереживать героям сказки, взаимодействовать; развивать воображение, творческую активность,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наблюдательность;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речь; осваивать основные движения, развивать координацию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развитие, социально-коммуникативное развитие, познавательное развитие, речевое развитие, физическое развитие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674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Рефлексивный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Выражают свои эмоции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Формировать положительное отношение к совместной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8554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Перспективный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Предполагают, что можно сделать в самостоятельной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самостоятельность и целенаправленность собственных действий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2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06686"/>
            <a:ext cx="8339236" cy="1858218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прогнозирует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</a:t>
            </a:r>
            <a:r>
              <a:rPr lang="ru-RU" sz="2800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u-RU" sz="28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которую могут поставить дети (ради чего захотят прочитать текст).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636912"/>
            <a:ext cx="8352928" cy="4032448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Прочитать сказку, чтобы понять, что же произошло с тем или иным героем.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Проверить свои предположения о содержании текста.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Узнать, что ещё интересного произошло с уже знакомым героем и др.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Познакомиться с новым писателем, с его героями.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Задуматься, повеселиться, погрустить.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C24F6-AEC1-4073-8792-86342460F37F}" type="slidenum">
              <a:rPr lang="ru-RU" altLang="en-US" smtClean="0"/>
              <a:pPr>
                <a:defRPr/>
              </a:pPr>
              <a:t>49</a:t>
            </a:fld>
            <a:endParaRPr lang="ru-RU" altLang="en-US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504056"/>
            <a:ext cx="9144000" cy="4365104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t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обдумывает работу </a:t>
            </a:r>
            <a:r>
              <a:rPr lang="ru-RU" sz="32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чтения </a:t>
            </a:r>
          </a:p>
          <a:p>
            <a:pPr algn="just" fontAlgn="t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мотивационном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этапе: игровую или иную ситуацию, которая мотивирует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ребёнка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чтению;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fontAlgn="t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на 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ориентировочном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этапе: вопросы, подводящие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ребёнка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осознанию или формулированию цели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чтения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4941168"/>
            <a:ext cx="8568952" cy="1656184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Рассматривание иллюстраций, обсуждение названия текста, разворачивание игрового сюжета с героями сказки.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72"/>
          <a:stretch/>
        </p:blipFill>
        <p:spPr>
          <a:xfrm>
            <a:off x="1" y="-2"/>
            <a:ext cx="9144000" cy="869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r="43104"/>
          <a:stretch/>
        </p:blipFill>
        <p:spPr>
          <a:xfrm rot="10800000">
            <a:off x="-1028" y="869661"/>
            <a:ext cx="9144000" cy="6003778"/>
          </a:xfrm>
          <a:prstGeom prst="rect">
            <a:avLst/>
          </a:prstGeom>
          <a:gradFill flip="none" rotWithShape="1">
            <a:gsLst>
              <a:gs pos="0">
                <a:srgbClr val="9EB9DA">
                  <a:tint val="66000"/>
                  <a:satMod val="160000"/>
                </a:srgbClr>
              </a:gs>
              <a:gs pos="50000">
                <a:srgbClr val="9EB9DA">
                  <a:tint val="44500"/>
                  <a:satMod val="160000"/>
                </a:srgbClr>
              </a:gs>
              <a:gs pos="100000">
                <a:srgbClr val="9EB9DA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7203" y="692696"/>
            <a:ext cx="8640960" cy="2545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</a:t>
            </a:r>
            <a:r>
              <a:rPr lang="ru-RU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личности </a:t>
            </a:r>
            <a:r>
              <a:rPr lang="ru-RU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ребёнка </a:t>
            </a:r>
            <a:r>
              <a:rPr lang="ru-RU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через восприятие художественной литературы и фольклора</a:t>
            </a:r>
          </a:p>
        </p:txBody>
      </p:sp>
      <p:pic>
        <p:nvPicPr>
          <p:cNvPr id="2050" name="Picture 2" descr="https://ds02.infourok.ru/uploads/ex/0662/000793f9-abf0c4a9/1/hello_html_m23594c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482823" cy="34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virmary.ucoz.ru/_ld/1/6580758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7"/>
          <a:stretch/>
        </p:blipFill>
        <p:spPr bwMode="auto">
          <a:xfrm>
            <a:off x="323528" y="566788"/>
            <a:ext cx="8607634" cy="603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764704"/>
            <a:ext cx="8712968" cy="2952328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вы думаете, что же произошло с дождиком?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же нам узнать, чьи предположения верны?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нужно сделать, чтобы узнать, какие события произошли в этой сказке?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 descr="Osopor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1" t="4740" r="3746" b="21062"/>
          <a:stretch/>
        </p:blipFill>
        <p:spPr bwMode="auto">
          <a:xfrm>
            <a:off x="2411760" y="3846468"/>
            <a:ext cx="4493527" cy="27508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C24F6-AEC1-4073-8792-86342460F37F}" type="slidenum">
              <a:rPr lang="ru-RU" altLang="en-US" smtClean="0"/>
              <a:pPr>
                <a:defRPr/>
              </a:pPr>
              <a:t>52</a:t>
            </a:fld>
            <a:endParaRPr lang="ru-RU" altLang="en-US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9512" y="620688"/>
            <a:ext cx="8712968" cy="2448272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определяет в тексте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места остановок</a:t>
            </a:r>
            <a:r>
              <a:rPr lang="ru-RU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продумывает комментарии 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формулирует вопросы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автору текста в местах остановок (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исполнительский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этап)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3284984"/>
            <a:ext cx="8712968" cy="2952328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 догадались почему?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Вот, оказывается, почему!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Представили?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Косматый - значит лохматый, растрёпанный…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Ай-ай-ай, разве так можно?…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6704" y="85333"/>
            <a:ext cx="5141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96752"/>
            <a:ext cx="9144000" cy="5616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Жил-был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дождик.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Косматый </a:t>
            </a:r>
            <a:r>
              <a:rPr lang="ru-RU" sz="22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(то есть лохматый, растрёпанный)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длинноволосый дождь. Если он сердился, холодные пряди его мокрых волос хлестали людей по лицам, по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глазам </a:t>
            </a:r>
            <a:r>
              <a:rPr lang="ru-RU" sz="22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(Неприятно, когда сильный дождь бьёт, согласны?)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 люди не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обижались </a:t>
            </a:r>
            <a:r>
              <a:rPr lang="ru-RU" sz="22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(Догадались почему?)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потому что, когда дождик был в хорошем настроении, его мягкие, шелковистые волосы ласково касались щёк, рук, глаз, что-то шептали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200" i="1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22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Вот, оказывается, почему. Дождик мог быть и тихим, приятным).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всё-таки дождь был косматым и длинноволосым. И ему это надоело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2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22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Захотелось быть </a:t>
            </a:r>
            <a:r>
              <a:rPr lang="ru-RU" sz="22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аккуратным!)</a:t>
            </a:r>
            <a:endParaRPr lang="ru-RU" sz="2200" i="1" dirty="0">
              <a:solidFill>
                <a:srgbClr val="8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Постригусь, – решил дождик. – Не я первый, не я последний. Отправился к парикмахеру. А парикмахером, конечно, месяц-серп работал.</a:t>
            </a:r>
          </a:p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Тебя как стричь? – спрашивает месяц. – Покороче или умеренно?</a:t>
            </a:r>
          </a:p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Давай покороче. Постепенно отращу, если не понравится, – решил дождь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576064"/>
            <a:ext cx="9144000" cy="5486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Читаем рассказ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Н.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Абрамцевой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«Дождик» </a:t>
            </a:r>
          </a:p>
        </p:txBody>
      </p:sp>
    </p:spTree>
    <p:extLst>
      <p:ext uri="{BB962C8B-B14F-4D97-AF65-F5344CB8AC3E}">
        <p14:creationId xmlns:p14="http://schemas.microsoft.com/office/powerpoint/2010/main" val="1680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6998"/>
            <a:ext cx="9144000" cy="6311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Отрезал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месяц-серп волосы дождику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2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(Догадались, что будет дальше?)</a:t>
            </a:r>
            <a:endParaRPr lang="ru-RU" sz="2200" i="1" dirty="0">
              <a:solidFill>
                <a:srgbClr val="8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Вернулся стриженый дождик в свой город. Пока он бегал к месяцу, ничего хорошего в городе не случилось. </a:t>
            </a:r>
            <a:r>
              <a:rPr lang="ru-RU" sz="2200" i="1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22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Ой-ой-ой, а не случилось ли плохого?)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Наоборот, листья на деревьях потускнели, привяли. Цветы на клумбах лепестки опустили –  вянут. Люди ходят серые, пыльные, вялые. Засыхают люди. </a:t>
            </a:r>
            <a:r>
              <a:rPr lang="ru-RU" sz="2200" i="1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(Представили?)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Разволновался дождик. </a:t>
            </a:r>
            <a:r>
              <a:rPr lang="ru-RU" sz="22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(Догадались почему?)</a:t>
            </a:r>
          </a:p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Сейчас, – говорит, – сейчас я вас всех быстренько полью, вам легче станет. Оживёте сразу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200" i="1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(Получится, как вы думаете?)</a:t>
            </a:r>
          </a:p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Люди, цветы, листья обрадовались. Ждут. Смеются. Дождь торопится, распустил волосы-струи, поливает.</a:t>
            </a:r>
          </a:p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Ну же! – кричат люди.</a:t>
            </a:r>
          </a:p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 Жарко…,  –  плачут цветы.</a:t>
            </a:r>
          </a:p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Сохнем, – шелестят листья.</a:t>
            </a:r>
          </a:p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Да что вы, – не понимает дождь. – Я же поливаю. </a:t>
            </a:r>
            <a:r>
              <a:rPr lang="ru-RU" sz="2200" i="1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(Чего </a:t>
            </a:r>
            <a:r>
              <a:rPr lang="ru-RU" sz="22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дождик </a:t>
            </a:r>
            <a:r>
              <a:rPr lang="ru-RU" sz="2200" i="1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</a:t>
            </a:r>
            <a:r>
              <a:rPr lang="ru-RU" sz="22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понимает?)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Бьют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короткие струи-волосы, но не достают даже до крыши самых высоких домов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200" i="1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(Вот что </a:t>
            </a:r>
            <a:r>
              <a:rPr lang="ru-RU" sz="22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случилось!)</a:t>
            </a:r>
            <a:endParaRPr lang="ru-RU" sz="2200" i="1" dirty="0">
              <a:solidFill>
                <a:srgbClr val="8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5688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Сухо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всё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суше на земле. В пыль рассыпаются цветы, шуршат почти мёртвые листья, молчат потерявшие веру люди.</a:t>
            </a:r>
          </a:p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Да что же вы сохнете! – не понимает, сердится дождь. – Я же поливаю.</a:t>
            </a:r>
          </a:p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Старается,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трясёт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короткими волосами. Не долетают подстриженные струи до сухой земли.</a:t>
            </a:r>
          </a:p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тут только понял дождь, что он наделал. Понял, что, пока будут отрастать струи, погибнут цветы, листья, люди…</a:t>
            </a:r>
          </a:p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 Глупый я, беззаботный я, – плакал дождь. Плакал, плакал, плакал… И слезы его упали на землю. Поток слёз. </a:t>
            </a:r>
            <a:r>
              <a:rPr lang="ru-RU" sz="22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(Догадались, </a:t>
            </a:r>
            <a:r>
              <a:rPr lang="ru-RU" sz="2200" i="1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дальше будет?)</a:t>
            </a:r>
            <a:r>
              <a:rPr lang="ru-RU" sz="2400" dirty="0" smtClean="0"/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встали цветы –  ожили! И весело зашелестели листья – ожили! И вздохнули легко люди –  ожили! </a:t>
            </a:r>
            <a:r>
              <a:rPr lang="ru-RU" sz="22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(Смог всё-таки дождик всех полить!)</a:t>
            </a:r>
            <a:endParaRPr lang="ru-RU" sz="2200" i="1" dirty="0">
              <a:solidFill>
                <a:srgbClr val="8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 дождику долго ещё плакать –  пока-то отрастут его волосы-струи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200" i="1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(Вот так подстригся</a:t>
            </a:r>
            <a:r>
              <a:rPr lang="ru-RU" sz="22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!!!)</a:t>
            </a:r>
            <a:endParaRPr lang="ru-RU" sz="2200" i="1" dirty="0">
              <a:solidFill>
                <a:srgbClr val="8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180528" y="635382"/>
            <a:ext cx="8855968" cy="2289562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продумывает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работу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после чтения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(на исполнительском этапе: вопросы к детям по содержанию текста, итоговый вопрос, творческое задание)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3" name="Picture 3" descr="C:\Users\msi\Downloads\картинки по ДО\колобок п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87062"/>
            <a:ext cx="3384375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528" y="3122966"/>
            <a:ext cx="5471592" cy="3474386"/>
          </a:xfrm>
          <a:prstGeom prst="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чём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подумал дождик, когда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пошёл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стричься?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понравился дождик? А чем он вам понравился? 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 вы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попадали в такую ситуацию, когда сделали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что-нибудь,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подумав, а потом приходилось исправлять?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72108" y="620688"/>
            <a:ext cx="8711952" cy="2376263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формулирует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вопросы рефлексивного этапа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сегодня особенно понравилось, запомнилось, было особенно трудно, особенно интересно и т.д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51520" y="3181350"/>
            <a:ext cx="8711952" cy="3055962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продумывает, что можно предложить детям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самостоятельной деятельности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перспективный этап (это может быть творческая работа по мотивам прочитанного текста,  совместное с родителями чтение других произведений этого автора и др.).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72"/>
          <a:stretch/>
        </p:blipFill>
        <p:spPr>
          <a:xfrm>
            <a:off x="1" y="-2"/>
            <a:ext cx="9144000" cy="869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r="43104"/>
          <a:stretch/>
        </p:blipFill>
        <p:spPr>
          <a:xfrm rot="10800000">
            <a:off x="-1028" y="869661"/>
            <a:ext cx="9144000" cy="6003778"/>
          </a:xfrm>
          <a:prstGeom prst="rect">
            <a:avLst/>
          </a:prstGeom>
          <a:gradFill flip="none" rotWithShape="1">
            <a:gsLst>
              <a:gs pos="0">
                <a:srgbClr val="9EB9DA">
                  <a:tint val="66000"/>
                  <a:satMod val="160000"/>
                </a:srgbClr>
              </a:gs>
              <a:gs pos="50000">
                <a:srgbClr val="9EB9DA">
                  <a:tint val="44500"/>
                  <a:satMod val="160000"/>
                </a:srgbClr>
              </a:gs>
              <a:gs pos="100000">
                <a:srgbClr val="9EB9DA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7203" y="404664"/>
            <a:ext cx="8640960" cy="2545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Практикум </a:t>
            </a:r>
            <a:r>
              <a:rPr lang="ru-RU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проектированию НОД</a:t>
            </a:r>
          </a:p>
        </p:txBody>
      </p:sp>
      <p:pic>
        <p:nvPicPr>
          <p:cNvPr id="2050" name="Picture 2" descr="http://cs836521.vk.me/v836521380/13ec/wbXvrF4hCn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36163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0"/>
            <a:ext cx="9144000" cy="6286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Восприятие художественной литературы и фольклора: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</a:p>
          <a:p>
            <a:pPr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выбирает </a:t>
            </a:r>
            <a:r>
              <a:rPr lang="ru-RU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художественное произведение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(сказку, рассказ, стихотворение);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2) Сам предварительно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читает, вычитывает  </a:t>
            </a:r>
            <a:r>
              <a:rPr lang="ru-RU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 </a:t>
            </a:r>
            <a:r>
              <a:rPr lang="ru-RU" sz="20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уровня  текстовой информации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 определяет </a:t>
            </a:r>
            <a:r>
              <a:rPr lang="ru-RU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художественную задачу текста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4) формулирует </a:t>
            </a:r>
            <a:r>
              <a:rPr lang="ru-RU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 НОД воспитателя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соответствии с возрастом детей и художественной задачей текста;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5) формулирует </a:t>
            </a:r>
            <a:r>
              <a:rPr lang="ru-RU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тему НОД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исходя из художественной задачи текста;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6) формулирует </a:t>
            </a:r>
            <a:r>
              <a:rPr lang="ru-RU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каждого этапа деятельности; соотносит задачи с соответствующими          образовательными областями; 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7) продумывает </a:t>
            </a:r>
            <a:r>
              <a:rPr lang="ru-RU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действия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детей на каждом  этапе деятельности;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8) прогнозирует </a:t>
            </a:r>
            <a:r>
              <a:rPr lang="ru-RU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которую могут поставить </a:t>
            </a:r>
            <a:r>
              <a:rPr lang="ru-RU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9) обдумывает работу </a:t>
            </a:r>
            <a:r>
              <a:rPr lang="ru-RU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чтения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10) определяет в тексте </a:t>
            </a:r>
            <a:r>
              <a:rPr lang="ru-RU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места остановок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11) продумывает работу </a:t>
            </a:r>
            <a:r>
              <a:rPr lang="ru-RU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после чтения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12)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формулирует </a:t>
            </a:r>
            <a:r>
              <a:rPr lang="ru-RU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вопросы</a:t>
            </a:r>
            <a:r>
              <a:rPr lang="ru-RU" sz="2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рефлексивного этапа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lvl="0" algn="just" fontAlgn="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13)   продумывает </a:t>
            </a:r>
            <a:r>
              <a:rPr lang="ru-RU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перспективный этап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04"/>
          <a:stretch/>
        </p:blipFill>
        <p:spPr>
          <a:xfrm>
            <a:off x="0" y="-1"/>
            <a:ext cx="9143999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15515" y="1340768"/>
            <a:ext cx="8712968" cy="4104456"/>
          </a:xfrm>
          <a:prstGeom prst="rect">
            <a:avLst/>
          </a:prstGeom>
          <a:solidFill>
            <a:srgbClr val="C8D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Комплексный подход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основан на способах интеграции </a:t>
            </a:r>
            <a:r>
              <a:rPr lang="ru-RU" sz="3600" u="sng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всей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совокупности условий и факторов, имеющих прямое или косвенное отношение к развитию личности.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21905" y="908720"/>
            <a:ext cx="8712968" cy="1872208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Исходя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 темы (дня, недели, месяца и др.)  и (или)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недавно полученных, первичных представлений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детей,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выберите</a:t>
            </a:r>
            <a:r>
              <a:rPr lang="ru-RU" sz="28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художественный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текст.</a:t>
            </a:r>
            <a:endParaRPr lang="ru-RU" sz="28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905" y="2996952"/>
            <a:ext cx="8712968" cy="2217390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5-6 лет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 «Времена года»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Первичные представления:  смена времён года, признаки времён года, осень, зима. 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21905" y="908720"/>
            <a:ext cx="8712968" cy="1872208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1) Исходя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 темы (дня, недели, месяца и др.)  и (или)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недавно полученных, первичных представлений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детей,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выберите</a:t>
            </a:r>
            <a:r>
              <a:rPr lang="ru-RU" sz="28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художественный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текст.</a:t>
            </a:r>
            <a:endParaRPr lang="ru-RU" sz="280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905" y="2996952"/>
            <a:ext cx="8712968" cy="2217390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5-6 лет 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 «Времена года»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Первичные представления:  смена времён года, признаки времён года, осень, зима. 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1905" y="5445224"/>
            <a:ext cx="8712968" cy="864096"/>
          </a:xfrm>
          <a:prstGeom prst="roundRect">
            <a:avLst/>
          </a:prstGeom>
          <a:solidFill>
            <a:srgbClr val="D9F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Юрий Коваль «Осеннее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котяро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C24F6-AEC1-4073-8792-86342460F37F}" type="slidenum">
              <a:rPr lang="ru-RU" altLang="en-US" smtClean="0"/>
              <a:pPr>
                <a:defRPr/>
              </a:pPr>
              <a:t>62</a:t>
            </a:fld>
            <a:endParaRPr lang="ru-RU" altLang="en-US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0"/>
            <a:ext cx="9144000" cy="2492896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Подготовьте текст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продуктивному чтению: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прочитайте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выделите три вида текстовой </a:t>
            </a:r>
            <a:r>
              <a:rPr lang="ru-RU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информации:</a:t>
            </a:r>
            <a:r>
              <a:rPr lang="ru-RU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фактуальную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(содержится в тексте в явном виде),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подтекстовую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(присутствует в тексте в неявном виде, «между строк») и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концептуальную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(основной смысл (смыслы) текста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125" y="1988840"/>
            <a:ext cx="5748313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427984" y="2780928"/>
            <a:ext cx="4506889" cy="864096"/>
          </a:xfrm>
          <a:prstGeom prst="wedgeRoundRectCallout">
            <a:avLst>
              <a:gd name="adj1" fmla="val -58323"/>
              <a:gd name="adj2" fmla="val 87806"/>
              <a:gd name="adj3" fmla="val 16667"/>
            </a:avLst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Фактуальная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427983" y="3991372"/>
            <a:ext cx="4506889" cy="864096"/>
          </a:xfrm>
          <a:prstGeom prst="wedgeRoundRectCallout">
            <a:avLst>
              <a:gd name="adj1" fmla="val -68027"/>
              <a:gd name="adj2" fmla="val 7289"/>
              <a:gd name="adj3" fmla="val 16667"/>
            </a:avLst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Подтекстовая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427982" y="5085184"/>
            <a:ext cx="4506889" cy="864096"/>
          </a:xfrm>
          <a:prstGeom prst="wedgeRoundRectCallout">
            <a:avLst>
              <a:gd name="adj1" fmla="val -85670"/>
              <a:gd name="adj2" fmla="val -82429"/>
              <a:gd name="adj3" fmla="val 16667"/>
            </a:avLst>
          </a:prstGeom>
          <a:solidFill>
            <a:srgbClr val="C0E3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Концептуальная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449267" y="2780928"/>
            <a:ext cx="4506889" cy="864096"/>
          </a:xfrm>
          <a:prstGeom prst="wedgeRoundRectCallout">
            <a:avLst>
              <a:gd name="adj1" fmla="val -58323"/>
              <a:gd name="adj2" fmla="val 87806"/>
              <a:gd name="adj3" fmla="val 16667"/>
            </a:avLst>
          </a:prstGeom>
          <a:solidFill>
            <a:srgbClr val="C0E3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Фактуальная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449266" y="3991372"/>
            <a:ext cx="4506889" cy="864096"/>
          </a:xfrm>
          <a:prstGeom prst="wedgeRoundRectCallout">
            <a:avLst>
              <a:gd name="adj1" fmla="val -68027"/>
              <a:gd name="adj2" fmla="val 7289"/>
              <a:gd name="adj3" fmla="val 16667"/>
            </a:avLst>
          </a:prstGeom>
          <a:solidFill>
            <a:srgbClr val="C0E3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Подтекстовая информация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374" y="692696"/>
            <a:ext cx="8856984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Осеннее </a:t>
            </a:r>
            <a:r>
              <a:rPr lang="ru-RU" sz="2100" b="1" dirty="0" err="1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котяро</a:t>
            </a:r>
            <a:endParaRPr lang="ru-RU" sz="2100" b="1" dirty="0" smtClean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Падают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листья на землю и на кота. А кот караулит, подстерегает и вдруг бросается на падающий лист, прихлопывает его лапой и грозно грызёт.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Ему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кажется, что это такие воробьи разноцветные. «Глупое осеннее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котяро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400" dirty="0">
                <a:solidFill>
                  <a:schemeClr val="tx1"/>
                </a:solidFill>
              </a:rPr>
              <a:t>–</a:t>
            </a:r>
            <a:r>
              <a:rPr lang="ru-RU" sz="2400" dirty="0"/>
              <a:t>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думаю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я.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Листья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воробьями путает». А кот заметил, что я про него думаю, и затаился.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Падают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листья, заваливают кота. «Эх, и сам-то я как опавший листок,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грустит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кот.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Печально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душе, тоскливо». «Какой листок?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думаю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я.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Вон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какая морда толстая да усатая». «При чём здесь морда? На душе тяжело. Лежу вот под листьями, грущу». «Чего ты грустишь-то, </a:t>
            </a:r>
            <a:r>
              <a:rPr lang="ru-RU" sz="2100" dirty="0" err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котяро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осеннее?»</a:t>
            </a: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Жалко как-то… Вот и птички улетают… Вам этого не понять». До вечера лежал кот в подсолнухах, печалился.</a:t>
            </a:r>
          </a:p>
          <a:p>
            <a:pPr algn="just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Похолодало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Вскочил кот, выгнул дугою спину, фыркнул и помчался в дом. Сразу полез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печку. «Хватит мне быть осенним котом,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ворчал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он.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Стану теперь зимним».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эту ночь и выпал первый снег.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51520" y="738572"/>
            <a:ext cx="8568952" cy="3482516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Определите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художественную задачу</a:t>
            </a:r>
            <a:r>
              <a:rPr lang="ru-RU" sz="2800" b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текста (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мотив,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который побудил автора к написанию произведения,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замысел автора). Используйте слова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автор хотел поделиться с читателем….., показать….., помочь увидеть, почувствовать…., задуматься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340" name="Picture 4" descr="аватарки для контак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00" y="4031196"/>
            <a:ext cx="2834444" cy="283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268760"/>
            <a:ext cx="8208912" cy="4608512"/>
          </a:xfrm>
          <a:prstGeom prst="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Поделиться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читателем своими наблюдениями за сменой времён года, своими впечатлениями от наблюдений за котом, своей фантазией (автор описал свой молчаливый диалог с котом); помочь увидеть красоту и гармонию природы, почувствовать, как меняется настроение с приходом осени, зимы.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Управление вниманием или как достигать целей. - Life Ha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3" r="9700"/>
          <a:stretch/>
        </p:blipFill>
        <p:spPr bwMode="auto">
          <a:xfrm>
            <a:off x="5710580" y="3693243"/>
            <a:ext cx="3433419" cy="26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0" y="788493"/>
            <a:ext cx="9144000" cy="2424483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Сформулируйте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НОД воспитателя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соответствии с возрастом детей и художественной задачей текста (чего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хотите достичь 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результате данной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деятельности детей).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7376" y="3573016"/>
            <a:ext cx="5593204" cy="30243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3-4 года – эмоциональная реакция на текст;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4-5 лет + проявление воссоздающего и творческого воображения;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5-7 лет + реакция на содержание.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268760"/>
            <a:ext cx="8208912" cy="3888432"/>
          </a:xfrm>
          <a:prstGeom prst="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Становление эстетического отношения к окружающему миру, развитие наблюдательности и чуткого отношения к природе в различные времена года, развитие эмоций и воображения.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323528" y="2132856"/>
            <a:ext cx="8424936" cy="2088232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Сформулируйте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тему НОД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(именно как тему, а не просто как название произведения),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исходя из художественной задачи текста 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8712968" cy="1728192"/>
          </a:xfrm>
          <a:prstGeom prst="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меняется природа осенью и зимой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сказка Ю. Коваля «Осеннее </a:t>
            </a:r>
            <a:r>
              <a:rPr lang="ru-RU" sz="3200" i="1" dirty="0" err="1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котяро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»)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 descr="https://4.bp.blogspot.com/-0ZI1YaVn4kc/V4vQAewZp4I/AAAAAAAAEUA/hbsVdr5ONbYevYF_X5-rFtQfadCF25lAQCLcB/s1600/37108-35930-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19"/>
            <a:ext cx="3933134" cy="324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mg-fotki.yandex.ru/get/4424/33626596.e/0_9cc86_fad83a2d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03" y="2708920"/>
            <a:ext cx="475054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2951" y="764704"/>
            <a:ext cx="8427521" cy="23762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«Через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деятельность и в процессе деятельности человек становится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самим собой».</a:t>
            </a:r>
          </a:p>
          <a:p>
            <a:pPr algn="r"/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(А.А. Леонтьев)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http://img-fotki.yandex.ru/get/3703/bonooooo.35/0_2cf8a_4fa90887_X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3" y="3029743"/>
            <a:ext cx="391930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6.depositphotos.com/1000126/578/v/950/depositphotos_5785638-Builder-man-with-derby-tool-building-a-brick-wal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48" y="2636912"/>
            <a:ext cx="4647736" cy="4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778694"/>
            <a:ext cx="8640960" cy="2866330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Сформулируйте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</a:t>
            </a:r>
            <a:r>
              <a:rPr lang="ru-RU" sz="28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(шаги по достижению цели) для каждого этапа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деятельности, соотнесите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задачи с соответствующими  образовательными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областями.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ступенька Stock Photos Images, Royalty Free ступенька Images…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765564"/>
            <a:ext cx="3384377" cy="29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91274"/>
              </p:ext>
            </p:extLst>
          </p:nvPr>
        </p:nvGraphicFramePr>
        <p:xfrm>
          <a:off x="1" y="44624"/>
          <a:ext cx="9081102" cy="6736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0185"/>
                <a:gridCol w="2392837"/>
                <a:gridCol w="2610367"/>
                <a:gridCol w="2147713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Этапы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30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Мотивационный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Стимулировать познавательную мотивацию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562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Ориентировочный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целенаправленность действий,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развивать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речь как средство общения</a:t>
                      </a:r>
                    </a:p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развитие, речевое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8554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Исполнительский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Создавать условия для восприятия содержания текста; формировать эстетическое отношение к природе; учить взаимодействовать; развивать воображение, творческую активность,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наблюдательность;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речь; осваивать основные движения, развивать координацию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развитие, социально-коммуникативное развитие, познавательное развитие, речевое развитие, физическое развитие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674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Рефлексивный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Формировать положительное отношение к совместной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8554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Перспективный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самостоятельность и целенаправленность собственных действий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9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512168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Продумайте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действия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детей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каждом  этапе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деятельности.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068960"/>
            <a:ext cx="8208912" cy="2880320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Рассматривают иллюстрации, прогнозируют содержание текста, слушают, эмоционально реагируют, отвечают на вопросы педагога, рисуют, играют, изображают героев сказки, выражают и называют свои эмоции и т. 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748920"/>
              </p:ext>
            </p:extLst>
          </p:nvPr>
        </p:nvGraphicFramePr>
        <p:xfrm>
          <a:off x="1" y="44624"/>
          <a:ext cx="9081102" cy="6736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0185"/>
                <a:gridCol w="2392837"/>
                <a:gridCol w="2610367"/>
                <a:gridCol w="2147713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Этапы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Действия детей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30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Мотивационный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Эмоционально откликаются на рассказ о необычном коте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Стимулировать познавательную мотивацию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562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Ориентировочный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Осознают и формулируют цель ключевыми словами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целенаправленность действий,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развивать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речь как средство общения</a:t>
                      </a:r>
                    </a:p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развитие, речевое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8554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Исполнительский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Комментируют вопросы педагога, проявляя эмоции; играют вместе; представляют, наблюдают по тексту; согласованно действуют; слушают и отвечают на вопросы; скоординировано двигаются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Создавать условия для восприятия содержания текста; формировать эстетическое отношение к природе; учить взаимодействовать; развивать воображение, творческую активность,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наблюдательность;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речь; осваивать основные движения, развивать координацию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развитие, социально-коммуникативное развитие, познавательное развитие, речевое развитие, физическое развитие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674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Рефлексивный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Выражают свои эмоции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Формировать положительное отношение к совместной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85549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Перспективный этап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Предполагают, что можно сделать в самостоятельной деятельности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Развивать самостоятельность и целенаправленность собственных действий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0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339236" cy="1858218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Спрогнозируйте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</a:t>
            </a:r>
            <a:r>
              <a:rPr lang="ru-RU" sz="28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которую могут поставить дети (ради чего захотят прочитать текст).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850702"/>
            <a:ext cx="8339236" cy="1858218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Спрогнозируйте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</a:t>
            </a:r>
            <a:r>
              <a:rPr lang="ru-RU" sz="2800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которую могут поставить дети (ради чего захотят прочитать текст).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996952"/>
            <a:ext cx="8352928" cy="3456384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Прочитать сказку, чтобы узнать о необычном коте.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Узнать, почему он не кот, 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котяро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Узнать, почему кот осенний.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Проверить свои предположения о содержании текста.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Узнать, что ещё интересного произошло с котом и др.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C24F6-AEC1-4073-8792-86342460F37F}" type="slidenum">
              <a:rPr lang="ru-RU" altLang="en-US" smtClean="0"/>
              <a:pPr>
                <a:defRPr/>
              </a:pPr>
              <a:t>76</a:t>
            </a:fld>
            <a:endParaRPr lang="ru-RU" altLang="en-US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0" y="504056"/>
            <a:ext cx="9144000" cy="4365104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fontAlgn="t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Обдумайте работу </a:t>
            </a:r>
            <a:r>
              <a:rPr lang="ru-RU" sz="32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чтения </a:t>
            </a:r>
          </a:p>
          <a:p>
            <a:pPr algn="just" fontAlgn="t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мотивационном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этапе: игровую или иную ситуацию, которая мотивирует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ребёнка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чтению;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fontAlgn="t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на </a:t>
            </a:r>
            <a:r>
              <a:rPr lang="ru-RU" sz="32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ориентировочном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этапе: вопросы, подводящие ребенка к осознанию или формулированию цели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чтения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4941168"/>
            <a:ext cx="8568952" cy="1656184"/>
          </a:xfrm>
          <a:prstGeom prst="round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Рассматривание иллюстраций, обсуждение названия текста, сравнение слов «кот» и «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котяро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»,  разворачивание игрового сюжета с героями сказки.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340768"/>
            <a:ext cx="8280920" cy="4320480"/>
          </a:xfrm>
          <a:prstGeom prst="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У одного лесника жил кот, который каждые три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месяца менялся: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становился другим, не похожим на себя. Как такое могло быть? </a:t>
            </a:r>
          </a:p>
          <a:p>
            <a:pPr algn="just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Дети 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либо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высказывают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свои предположения, либо затрудняются ответить.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Вот и я тоже не смогла понять и спросила у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лесника: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«Почему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ваш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всё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время разный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 лесник улыбнулся и дал мне книжку. И что мне с ней делать? </a:t>
            </a:r>
          </a:p>
          <a:p>
            <a:pPr algn="just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правило, дети здесь говорят: «Читать! Там, наверное, написано про этого кота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C24F6-AEC1-4073-8792-86342460F37F}" type="slidenum">
              <a:rPr lang="ru-RU" altLang="en-US" smtClean="0"/>
              <a:pPr>
                <a:defRPr/>
              </a:pPr>
              <a:t>78</a:t>
            </a:fld>
            <a:endParaRPr lang="ru-RU" altLang="en-US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79512" y="2276872"/>
            <a:ext cx="8712968" cy="2448272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Определите 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тексте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места остановок</a:t>
            </a:r>
            <a:r>
              <a:rPr lang="ru-RU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продумайте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комментарии 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сформулируйте вопросы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автору текста в местах остановок (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исполнительский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этап)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6165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                                   Юрий Коваль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Осеннее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котяро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Падают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листья на землю и на кота. А кот караулит, подстерегает и вдруг бросается на падающий лист, прихлопывает его лапой и грозно грызёт</a:t>
            </a:r>
            <a:r>
              <a:rPr lang="ru-RU" sz="20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000" i="1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(Почему он так делает, </a:t>
            </a:r>
            <a:r>
              <a:rPr lang="ru-RU" sz="20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догадались?)</a:t>
            </a:r>
            <a:r>
              <a:rPr lang="ru-RU" sz="20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Ему кажется, что это такие воробьи разноцветные</a:t>
            </a:r>
            <a:r>
              <a:rPr lang="ru-RU" sz="20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0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(Ах вот в чём дело: оказывается, он воробьёв ловит!)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«Глупое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осеннее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котяро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думаю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я.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Листья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воробьями путает». А кот заметил, что я про него думаю, и затаился. </a:t>
            </a:r>
            <a:r>
              <a:rPr lang="ru-RU" sz="20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(Может быть, застыдился, а может, боится, что воробьёв отнимут</a:t>
            </a:r>
            <a:r>
              <a:rPr lang="ru-RU" sz="20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?)</a:t>
            </a:r>
            <a:endParaRPr lang="ru-RU" sz="2000" dirty="0" smtClean="0">
              <a:solidFill>
                <a:srgbClr val="8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0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Падают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листья, заваливают кота. «Эх, и сам-то я как опавший листок,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грустит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кот.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Печально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душе, тоскливо». «Какой листок?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думаю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я.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Вон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какая морда толстая да усатая». «При чём здесь морда? На душе тяжело. Лежу вот под листьями, грущу». «Чего ты грустишь-то,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котяро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осеннее?»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i="1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(Отчего же кот </a:t>
            </a:r>
            <a:r>
              <a:rPr lang="ru-RU" sz="20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грустит, догадались?)</a:t>
            </a:r>
            <a:r>
              <a:rPr lang="ru-RU" sz="2000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«Жалко как-то… Вот и птички улетают… Вам этого не понять». До вечера лежал кот в подсолнухах, печалился.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Похолодало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Вскочил кот, выгнул дугою спину, фыркнул и помчался в дом. Сразу полез </a:t>
            </a:r>
            <a:r>
              <a:rPr lang="ru-RU" sz="20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(как </a:t>
            </a:r>
            <a:r>
              <a:rPr lang="ru-RU" sz="2000" i="1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 думаете куда?)</a:t>
            </a:r>
            <a:r>
              <a:rPr lang="ru-RU" sz="20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печку. «Хватит мне быть осенним котом,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ворчал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он.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Стану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теперь </a:t>
            </a:r>
            <a:r>
              <a:rPr lang="ru-RU" sz="2000" i="1" dirty="0" smtClean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(каким</a:t>
            </a:r>
            <a:r>
              <a:rPr lang="ru-RU" sz="2000" i="1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?)</a:t>
            </a:r>
            <a:r>
              <a:rPr lang="ru-RU" sz="2000" dirty="0">
                <a:solidFill>
                  <a:srgbClr val="8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зимним». В эту ночь и выпал первый снег.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3268" y="2708920"/>
            <a:ext cx="8064896" cy="144016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деятельности, который  решает задачи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конкретной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образовательной области при определённых условиях</a:t>
            </a:r>
            <a:endParaRPr lang="ru-RU" sz="26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3268" y="980728"/>
            <a:ext cx="8064896" cy="1440160"/>
          </a:xfrm>
          <a:prstGeom prst="roundRect">
            <a:avLst/>
          </a:prstGeom>
          <a:solidFill>
            <a:srgbClr val="00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деятельности, который  решает задачи конкретной образовательной области в любом случае </a:t>
            </a:r>
            <a:endParaRPr lang="ru-RU" sz="2600" b="1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6592" y="4581128"/>
            <a:ext cx="8064896" cy="144016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деятельности, который  не решает задачи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конкретной образовательной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</a:t>
            </a:r>
            <a:endParaRPr lang="ru-RU" sz="2600" b="1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85333"/>
            <a:ext cx="648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развитие личности ребёнка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180528" y="2147550"/>
            <a:ext cx="8855968" cy="2289562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Продумайте работу </a:t>
            </a:r>
            <a:r>
              <a:rPr lang="ru-RU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после чтения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(на исполнительском этапе: вопросы к детям по содержанию текста, итоговый вопрос, творческое задание)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rgbClr val="C5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Понравился вам кот?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Почему он был разным осенью и зимой? 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олько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 коты меняются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вместе со сменой времён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года?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Какой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 вам больше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понравился </a:t>
            </a:r>
            <a:r>
              <a:rPr lang="ru-RU" sz="2400" dirty="0">
                <a:solidFill>
                  <a:schemeClr val="tx1"/>
                </a:solidFill>
              </a:rPr>
              <a:t>–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зимний или осенний?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Представьте этого кота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опишите, какой он.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Вы описали таких замечательных котов, все они разные.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 бы хотела рассказать о них своим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друзьям, но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запомнила всех. Что же делать?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Может, написать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Вы умеете? 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рисовать?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Рисуем котов.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Как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 думаете, автору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сказки понравятся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наши рисунки?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Представьте себе автора: какой он человек,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ем увлекается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чем интересуется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Как точно вы его описали.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Писателя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зовут Юрий Коваль.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Что   помог вам понять, увидеть, почувствовать автор сказки?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3060" y="85333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Проектирование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72108" y="620689"/>
            <a:ext cx="8711952" cy="2088232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Продумайте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вопросы рефлексивного этапа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 сегодня особенно понравилось, запомнилось, было особенно трудно, особенно интересно и т.д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51520" y="2708921"/>
            <a:ext cx="8711952" cy="4149079"/>
          </a:xfrm>
          <a:prstGeom prst="wedgeRoundRectCallout">
            <a:avLst>
              <a:gd name="adj1" fmla="val -19582"/>
              <a:gd name="adj2" fmla="val 4989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13)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Продумайте, что можно предложить детям </a:t>
            </a:r>
            <a:r>
              <a:rPr lang="ru-RU" sz="28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самостоятельной деятельности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перспективный этап (это может быть творческая работа по мотивам прочитанного текста, совместно с родителями чтение  других рассказов Юрия Коваля и их иллюстрирование, сочинение своей сказки про «осенних» и «зимних» домашних питомцев и др.).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0980" y="85333"/>
            <a:ext cx="49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Алгоритм проектирования НОД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80700" y="-19051"/>
            <a:ext cx="2227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Рефлексия</a:t>
            </a:r>
            <a:endParaRPr lang="ru-RU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797152"/>
            <a:ext cx="8064896" cy="1512168"/>
          </a:xfrm>
          <a:prstGeom prst="rect">
            <a:avLst/>
          </a:prstGeom>
          <a:solidFill>
            <a:srgbClr val="B7FFB7"/>
          </a:solidFill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Какие методические выводы вы сделали для себя</a:t>
            </a:r>
          </a:p>
          <a:p>
            <a:pPr algn="ctr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ходе </a:t>
            </a:r>
            <a:r>
              <a:rPr lang="ru-RU" sz="30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вебинара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ru-RU" sz="30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4" descr="http://insurance.vita.ua/large/201204/76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61" y="908720"/>
            <a:ext cx="5261750" cy="32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7776864" cy="5832648"/>
          </a:xfrm>
          <a:prstGeom prst="rect">
            <a:avLst/>
          </a:prstGeom>
          <a:solidFill>
            <a:srgbClr val="B7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Домашнее задание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Спроектируйте НОД на основе технологии продуктивного чтения-слушания. Проект представьте в форме таблицы.</a:t>
            </a:r>
          </a:p>
          <a:p>
            <a:pPr algn="just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Задание будет отправлено на ваш электронный адрес в течение 24 часов после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вебинара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выложено на форуме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Мир “Школы 2100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”» </a:t>
            </a:r>
            <a:r>
              <a:rPr lang="en-US" altLang="ru-RU" sz="28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  <a:hlinkClick r:id="rId2"/>
              </a:rPr>
              <a:t>http</a:t>
            </a:r>
            <a:r>
              <a:rPr lang="en-US" altLang="ru-RU" sz="2800" b="1" dirty="0">
                <a:latin typeface="Open Sans Light" pitchFamily="34" charset="0"/>
                <a:ea typeface="Open Sans Light" pitchFamily="34" charset="0"/>
                <a:cs typeface="Open Sans Light" pitchFamily="34" charset="0"/>
                <a:hlinkClick r:id="rId2"/>
              </a:rPr>
              <a:t>://world.school2100.com/</a:t>
            </a:r>
            <a:r>
              <a:rPr lang="ru-RU" altLang="ru-RU" sz="2800" b="1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</a:p>
          <a:p>
            <a:pPr algn="just"/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разделе </a:t>
            </a:r>
            <a:r>
              <a:rPr lang="en-US" alt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«Группы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». 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0700" y="-19051"/>
            <a:ext cx="3106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Домашнее задание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737475"/>
            <a:ext cx="3529012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886199" y="813675"/>
            <a:ext cx="49244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Домашнее задание и презентация </a:t>
            </a:r>
          </a:p>
          <a:p>
            <a:pPr algn="ctr"/>
            <a:r>
              <a:rPr lang="ru-RU" altLang="ru-RU" sz="2000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по теме </a:t>
            </a:r>
            <a:r>
              <a:rPr lang="ru-RU" altLang="ru-RU" sz="2000" dirty="0" err="1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вебинара</a:t>
            </a:r>
            <a:r>
              <a:rPr lang="ru-RU" altLang="ru-RU" sz="2000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будут размещены  </a:t>
            </a:r>
          </a:p>
          <a:p>
            <a:pPr algn="ctr"/>
            <a:r>
              <a:rPr lang="ru-RU" altLang="ru-RU" sz="2000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на форуме «Мир “Школы 2100”»</a:t>
            </a:r>
          </a:p>
          <a:p>
            <a:pPr algn="ctr"/>
            <a:r>
              <a:rPr lang="en-US" altLang="ru-RU" sz="2000" b="1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en-US" altLang="ru-RU" sz="2000" b="1" dirty="0">
                <a:latin typeface="Open Sans Light" pitchFamily="34" charset="0"/>
                <a:ea typeface="Open Sans Light" pitchFamily="34" charset="0"/>
                <a:cs typeface="Open Sans Light" pitchFamily="34" charset="0"/>
                <a:hlinkClick r:id="rId4"/>
              </a:rPr>
              <a:t>http://world.school2100.com/</a:t>
            </a:r>
            <a:r>
              <a:rPr lang="ru-RU" altLang="ru-RU" sz="2000" b="1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в разделе </a:t>
            </a:r>
            <a:r>
              <a:rPr lang="en-US" altLang="ru-RU" sz="20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ru-RU" altLang="ru-RU" sz="20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«Группы» </a:t>
            </a:r>
            <a:endParaRPr lang="ru-RU" altLang="ru-RU" sz="2000" b="1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5325" y="3162300"/>
            <a:ext cx="8010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Домашнее задание</a:t>
            </a:r>
            <a:r>
              <a:rPr lang="ru-RU" altLang="ru-RU" sz="2400" dirty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необходимо выполнить </a:t>
            </a:r>
          </a:p>
          <a:p>
            <a:pPr algn="ctr"/>
            <a:r>
              <a:rPr lang="ru-RU" altLang="ru-RU" sz="2400" dirty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в течение </a:t>
            </a:r>
            <a:r>
              <a:rPr lang="ru-RU" altLang="ru-RU" sz="2400" b="1" dirty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трёх </a:t>
            </a:r>
            <a:r>
              <a:rPr lang="ru-RU" altLang="ru-RU" sz="2400" b="1" dirty="0" smtClean="0">
                <a:solidFill>
                  <a:srgbClr val="FF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календарных дней </a:t>
            </a:r>
            <a:r>
              <a:rPr lang="ru-RU" altLang="ru-RU" sz="2400" dirty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и прислать на </a:t>
            </a:r>
            <a:endParaRPr lang="ru-RU" altLang="ru-RU" sz="2400" dirty="0" smtClean="0">
              <a:solidFill>
                <a:srgbClr val="000000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algn="ctr"/>
            <a:r>
              <a:rPr lang="en-US" altLang="ru-RU" sz="2400" dirty="0" smtClean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e-mail</a:t>
            </a:r>
            <a:r>
              <a:rPr lang="ru-RU" altLang="ru-RU" sz="2400" dirty="0">
                <a:solidFill>
                  <a:srgbClr val="00000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: </a:t>
            </a:r>
            <a:r>
              <a:rPr lang="ru-RU" altLang="ru-RU" sz="2400" b="1" dirty="0" err="1" smtClean="0">
                <a:latin typeface="Open Sans Light" pitchFamily="34" charset="0"/>
                <a:ea typeface="Open Sans Light" pitchFamily="34" charset="0"/>
                <a:cs typeface="Open Sans Light" pitchFamily="34" charset="0"/>
                <a:hlinkClick r:id="rId5"/>
              </a:rPr>
              <a:t>vebinar</a:t>
            </a:r>
            <a:r>
              <a:rPr lang="en-US" altLang="ru-RU" sz="24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  <a:hlinkClick r:id="rId5"/>
              </a:rPr>
              <a:t>do</a:t>
            </a:r>
            <a:r>
              <a:rPr lang="ru-RU" altLang="ru-RU" sz="24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  <a:hlinkClick r:id="rId5"/>
              </a:rPr>
              <a:t>@</a:t>
            </a:r>
            <a:r>
              <a:rPr lang="en-US" altLang="ru-RU" sz="2400" b="1" dirty="0">
                <a:latin typeface="Open Sans Light" pitchFamily="34" charset="0"/>
                <a:ea typeface="Open Sans Light" pitchFamily="34" charset="0"/>
                <a:cs typeface="Open Sans Light" pitchFamily="34" charset="0"/>
                <a:hlinkClick r:id="rId5"/>
              </a:rPr>
              <a:t>school2100</a:t>
            </a:r>
            <a:r>
              <a:rPr lang="ru-RU" altLang="ru-RU" sz="2400" b="1" dirty="0">
                <a:latin typeface="Open Sans Light" pitchFamily="34" charset="0"/>
                <a:ea typeface="Open Sans Light" pitchFamily="34" charset="0"/>
                <a:cs typeface="Open Sans Light" pitchFamily="34" charset="0"/>
                <a:hlinkClick r:id="rId5"/>
              </a:rPr>
              <a:t>.</a:t>
            </a:r>
            <a:r>
              <a:rPr lang="ru-RU" altLang="ru-RU" sz="2400" b="1" dirty="0" err="1">
                <a:latin typeface="Open Sans Light" pitchFamily="34" charset="0"/>
                <a:ea typeface="Open Sans Light" pitchFamily="34" charset="0"/>
                <a:cs typeface="Open Sans Light" pitchFamily="34" charset="0"/>
                <a:hlinkClick r:id="rId5"/>
              </a:rPr>
              <a:t>com</a:t>
            </a:r>
            <a:endParaRPr lang="ru-RU" altLang="ru-RU" sz="2400" b="1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325" y="4400550"/>
            <a:ext cx="76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604A7B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Для получения сертификата </a:t>
            </a:r>
            <a:r>
              <a:rPr lang="en-US" altLang="ru-RU" sz="2400" b="1" dirty="0" smtClean="0">
                <a:solidFill>
                  <a:srgbClr val="604A7B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ru-RU" altLang="ru-RU" sz="2400" b="1" dirty="0" smtClean="0">
                <a:solidFill>
                  <a:srgbClr val="604A7B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важно</a:t>
            </a:r>
            <a:r>
              <a:rPr lang="en-US" altLang="ru-RU" sz="24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ru-RU" altLang="ru-RU" sz="24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выполнить </a:t>
            </a:r>
            <a:r>
              <a:rPr lang="ru-RU" altLang="ru-RU" sz="2400" b="1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домашнее</a:t>
            </a:r>
            <a:r>
              <a:rPr lang="ru-RU" altLang="ru-RU" sz="2400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 </a:t>
            </a:r>
            <a:r>
              <a:rPr lang="ru-RU" altLang="ru-RU" sz="24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задание</a:t>
            </a:r>
            <a:r>
              <a:rPr lang="ru-RU" altLang="ru-RU" sz="2400" dirty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.</a:t>
            </a:r>
            <a:r>
              <a:rPr lang="ru-RU" altLang="ru-RU" sz="24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endParaRPr lang="ru-RU" altLang="ru-RU" sz="24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-1"/>
            <a:ext cx="3879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Домашнее задание</a:t>
            </a:r>
            <a:endParaRPr lang="ru-RU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2" descr="http://sawtech.ru/wp-content/uploads/2013/05/ikon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9929" r="85455" b="57738"/>
          <a:stretch>
            <a:fillRect/>
          </a:stretch>
        </p:blipFill>
        <p:spPr bwMode="auto">
          <a:xfrm>
            <a:off x="382588" y="5692775"/>
            <a:ext cx="5984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9" name="Picture 2" descr="http://sawtech.ru/wp-content/uploads/2013/05/ikon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3" t="9927" r="72034" b="58430"/>
          <a:stretch>
            <a:fillRect/>
          </a:stretch>
        </p:blipFill>
        <p:spPr bwMode="auto">
          <a:xfrm>
            <a:off x="4729163" y="5703888"/>
            <a:ext cx="5889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2" descr="http://sawtech.ru/wp-content/uploads/2013/05/ikon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9" t="10159" r="44585" b="58200"/>
          <a:stretch>
            <a:fillRect/>
          </a:stretch>
        </p:blipFill>
        <p:spPr bwMode="auto">
          <a:xfrm>
            <a:off x="377825" y="4938713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Picture 2" descr="http://sawtech.ru/wp-content/uploads/2013/05/ikon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6" t="10159" r="17285" b="58200"/>
          <a:stretch>
            <a:fillRect/>
          </a:stretch>
        </p:blipFill>
        <p:spPr bwMode="auto">
          <a:xfrm>
            <a:off x="4732338" y="4938713"/>
            <a:ext cx="6016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2" name="TextBox 9"/>
          <p:cNvSpPr txBox="1">
            <a:spLocks noChangeArrowheads="1"/>
          </p:cNvSpPr>
          <p:nvPr/>
        </p:nvSpPr>
        <p:spPr bwMode="auto">
          <a:xfrm>
            <a:off x="252413" y="4005263"/>
            <a:ext cx="8639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Присоединяйтесь к нашим сообществам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социальных сетях!</a:t>
            </a:r>
          </a:p>
        </p:txBody>
      </p:sp>
      <p:sp>
        <p:nvSpPr>
          <p:cNvPr id="134153" name="TextBox 12"/>
          <p:cNvSpPr txBox="1">
            <a:spLocks noChangeArrowheads="1"/>
          </p:cNvSpPr>
          <p:nvPr/>
        </p:nvSpPr>
        <p:spPr bwMode="auto">
          <a:xfrm>
            <a:off x="973138" y="4935538"/>
            <a:ext cx="37163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70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ВКонтакте</a:t>
            </a:r>
            <a:br>
              <a:rPr lang="ru-RU" altLang="ru-RU" sz="170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ru-RU" sz="170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vk.com/school2100</a:t>
            </a:r>
            <a:r>
              <a:rPr lang="ru-RU" altLang="ru-RU" sz="170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altLang="ru-RU" sz="1700" smtClean="0">
              <a:solidFill>
                <a:srgbClr val="3B38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013" y="5700713"/>
            <a:ext cx="3716337" cy="576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900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ru-RU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facebook.com/school2100</a:t>
            </a:r>
            <a:endParaRPr lang="ru-RU" dirty="0">
              <a:solidFill>
                <a:srgbClr val="E7E6E6">
                  <a:lumMod val="2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4475" y="5716588"/>
            <a:ext cx="3716338" cy="576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900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</a:t>
            </a:r>
            <a:endParaRPr lang="en-US" dirty="0">
              <a:solidFill>
                <a:srgbClr val="E7E6E6">
                  <a:lumMod val="2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twitter.com/school2100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dirty="0">
              <a:solidFill>
                <a:srgbClr val="E7E6E6">
                  <a:lumMod val="2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0825" y="4945063"/>
            <a:ext cx="3716338" cy="576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900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YouTube</a:t>
            </a:r>
          </a:p>
          <a:p>
            <a:pPr>
              <a:defRPr/>
            </a:pP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goo.gl/3K56nK</a:t>
            </a:r>
            <a:r>
              <a:rPr lang="en-US" dirty="0">
                <a:solidFill>
                  <a:srgbClr val="E7E6E6">
                    <a:lumMod val="2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34157" name="TextBox 17"/>
          <p:cNvSpPr txBox="1">
            <a:spLocks noChangeArrowheads="1"/>
          </p:cNvSpPr>
          <p:nvPr/>
        </p:nvSpPr>
        <p:spPr bwMode="auto">
          <a:xfrm>
            <a:off x="258763" y="1608138"/>
            <a:ext cx="8639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Сайты Образовательной системы «Школа 2100»</a:t>
            </a:r>
          </a:p>
        </p:txBody>
      </p:sp>
      <p:sp>
        <p:nvSpPr>
          <p:cNvPr id="134158" name="TextBox 54"/>
          <p:cNvSpPr txBox="1">
            <a:spLocks noChangeArrowheads="1"/>
          </p:cNvSpPr>
          <p:nvPr/>
        </p:nvSpPr>
        <p:spPr bwMode="auto">
          <a:xfrm>
            <a:off x="252413" y="2328863"/>
            <a:ext cx="86328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Главный сайт ОС «Школа 2100»: </a:t>
            </a:r>
            <a:r>
              <a:rPr lang="en-US" altLang="ru-RU" sz="18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www.school2100.com</a:t>
            </a:r>
            <a:r>
              <a:rPr lang="ru-RU" altLang="ru-RU" sz="18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 smtClean="0">
              <a:solidFill>
                <a:srgbClr val="3B38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Форум «Мир </a:t>
            </a:r>
            <a:r>
              <a:rPr lang="en-US" altLang="ru-RU" sz="18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ru-RU" altLang="ru-RU" sz="18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Школы 2100</a:t>
            </a:r>
            <a:r>
              <a:rPr lang="en-US" altLang="ru-RU" sz="18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r>
              <a:rPr lang="ru-RU" altLang="ru-RU" sz="18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»: </a:t>
            </a:r>
            <a:r>
              <a:rPr lang="en-US" altLang="ru-RU" sz="18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world.school2100.com</a:t>
            </a:r>
            <a:endParaRPr lang="ru-RU" altLang="ru-RU" sz="1800" dirty="0" smtClean="0">
              <a:solidFill>
                <a:srgbClr val="3B38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 smtClean="0">
              <a:solidFill>
                <a:srgbClr val="3B38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Электронная форма учебников ОС «Школа 2100»: </a:t>
            </a:r>
            <a:r>
              <a:rPr lang="en-US" altLang="ru-RU" sz="18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app.school2100.com</a:t>
            </a:r>
            <a:r>
              <a:rPr lang="ru-RU" altLang="ru-RU" sz="18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altLang="ru-RU" sz="1800" dirty="0" smtClean="0">
              <a:solidFill>
                <a:srgbClr val="3B383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4160" name="TextBox 19"/>
          <p:cNvSpPr txBox="1">
            <a:spLocks noChangeArrowheads="1"/>
          </p:cNvSpPr>
          <p:nvPr/>
        </p:nvSpPr>
        <p:spPr bwMode="auto">
          <a:xfrm>
            <a:off x="261938" y="547688"/>
            <a:ext cx="8639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5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Контактный </a:t>
            </a:r>
            <a:r>
              <a:rPr lang="en-US" altLang="ru-RU" sz="2500" b="1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</a:t>
            </a:r>
            <a:r>
              <a:rPr lang="ru-RU" altLang="ru-RU" sz="25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altLang="ru-RU" sz="25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/>
              </a:rPr>
              <a:t>umc@school2100.com</a:t>
            </a:r>
            <a:r>
              <a:rPr lang="ru-RU" altLang="ru-RU" sz="2500" dirty="0" smtClean="0">
                <a:solidFill>
                  <a:srgbClr val="3B38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</p:txBody>
      </p:sp>
      <p:sp>
        <p:nvSpPr>
          <p:cNvPr id="134161" name="Прямоугольник 2"/>
          <p:cNvSpPr>
            <a:spLocks noChangeArrowheads="1"/>
          </p:cNvSpPr>
          <p:nvPr/>
        </p:nvSpPr>
        <p:spPr bwMode="auto">
          <a:xfrm>
            <a:off x="252413" y="1125538"/>
            <a:ext cx="842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Издательство «БАЛАС</a:t>
            </a:r>
            <a:r>
              <a:rPr lang="en-US" altLang="ru-RU" sz="18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ru-RU" altLang="ru-RU" sz="18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»:  8 (495) 672-00-60</a:t>
            </a:r>
          </a:p>
          <a:p>
            <a:pPr lvl="1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УМЦ «Школа 2100»:  8 (495) 778 -16 -74, 8 (495) 778 -16 -83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99227" y="-1"/>
            <a:ext cx="4380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с нами связаться?</a:t>
            </a:r>
            <a:endParaRPr lang="ru-RU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12279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 описали в ООП «Детский сад 2100», какой вклад вносит каждый вид деятельности в решение задач  развития ребёнка в разных направлениях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230130"/>
              </p:ext>
            </p:extLst>
          </p:nvPr>
        </p:nvGraphicFramePr>
        <p:xfrm>
          <a:off x="0" y="1326315"/>
          <a:ext cx="9143999" cy="54072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88854"/>
                <a:gridCol w="469837"/>
                <a:gridCol w="530334"/>
                <a:gridCol w="715023"/>
                <a:gridCol w="1008112"/>
                <a:gridCol w="1008112"/>
                <a:gridCol w="576064"/>
                <a:gridCol w="504056"/>
                <a:gridCol w="504056"/>
                <a:gridCol w="539551"/>
              </a:tblGrid>
              <a:tr h="2384302">
                <a:tc>
                  <a:txBody>
                    <a:bodyPr/>
                    <a:lstStyle/>
                    <a:p>
                      <a:r>
                        <a:rPr lang="ru-RU" sz="20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Вид деятельности/ </a:t>
                      </a:r>
                    </a:p>
                    <a:p>
                      <a:r>
                        <a:rPr lang="ru-RU" sz="20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образовательная область</a:t>
                      </a:r>
                      <a:endParaRPr lang="ru-RU" sz="20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Игровая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Коммуникативная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Познавательно-исследовательская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Восприятие художественной</a:t>
                      </a:r>
                      <a:r>
                        <a:rPr lang="ru-RU" sz="17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7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литературы и фольк</a:t>
                      </a: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Самообслуживание 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  элементарный</a:t>
                      </a:r>
                      <a:r>
                        <a:rPr lang="ru-RU" sz="1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бытовой</a:t>
                      </a:r>
                      <a:r>
                        <a:rPr lang="ru-RU" sz="1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труд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Конструирование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Изобразительная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Музыкальная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Двигательная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vert="vert27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Социально-коммуникативное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60167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Познавательное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8315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Речевое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20871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Художественно-эстетическое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924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Физическое развитие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3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6090</Words>
  <Application>Microsoft Office PowerPoint</Application>
  <PresentationFormat>Экран (4:3)</PresentationFormat>
  <Paragraphs>625</Paragraphs>
  <Slides>86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8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6) Педагог формулирует задачи (шаги по достижению цели) для каждого этапа деятельности, соотносит задачи с соответствующими  образовательными областями.</vt:lpstr>
      <vt:lpstr>Презентация PowerPoint</vt:lpstr>
      <vt:lpstr>7) Педагог продумывает действия детей на каждом  этапе деятельности.</vt:lpstr>
      <vt:lpstr>Презентация PowerPoint</vt:lpstr>
      <vt:lpstr>8) Педагог прогнозирует цель, которую могут поставить дети (ради чего захотят прочитать текст).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6) Сформулируйте задачи (шаги по достижению цели) для каждого этапа деятельности, соотнесите задачи с соответствующими  образовательными областями.</vt:lpstr>
      <vt:lpstr>Презентация PowerPoint</vt:lpstr>
      <vt:lpstr>7) Продумайте действия детей на каждом  этапе деятельности.</vt:lpstr>
      <vt:lpstr>Презентация PowerPoint</vt:lpstr>
      <vt:lpstr>8) Спрогнозируйте цель, которую могут поставить дети (ради чего захотят прочитать текст).</vt:lpstr>
      <vt:lpstr>8) Спрогнозируйте цель, которую могут поставить дети (ради чего захотят прочитать текст).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69</cp:revision>
  <dcterms:created xsi:type="dcterms:W3CDTF">2016-12-04T17:30:56Z</dcterms:created>
  <dcterms:modified xsi:type="dcterms:W3CDTF">2017-01-10T17:41:12Z</dcterms:modified>
</cp:coreProperties>
</file>