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116"/>
  </p:notesMasterIdLst>
  <p:sldIdLst>
    <p:sldId id="338" r:id="rId2"/>
    <p:sldId id="755" r:id="rId3"/>
    <p:sldId id="678" r:id="rId4"/>
    <p:sldId id="681" r:id="rId5"/>
    <p:sldId id="682" r:id="rId6"/>
    <p:sldId id="683" r:id="rId7"/>
    <p:sldId id="684" r:id="rId8"/>
    <p:sldId id="685" r:id="rId9"/>
    <p:sldId id="686" r:id="rId10"/>
    <p:sldId id="687" r:id="rId11"/>
    <p:sldId id="756" r:id="rId12"/>
    <p:sldId id="757" r:id="rId13"/>
    <p:sldId id="758" r:id="rId14"/>
    <p:sldId id="759" r:id="rId15"/>
    <p:sldId id="760" r:id="rId16"/>
    <p:sldId id="764" r:id="rId17"/>
    <p:sldId id="761" r:id="rId18"/>
    <p:sldId id="762" r:id="rId19"/>
    <p:sldId id="763" r:id="rId20"/>
    <p:sldId id="765" r:id="rId21"/>
    <p:sldId id="766" r:id="rId22"/>
    <p:sldId id="767" r:id="rId23"/>
    <p:sldId id="768" r:id="rId24"/>
    <p:sldId id="769" r:id="rId25"/>
    <p:sldId id="770" r:id="rId26"/>
    <p:sldId id="771" r:id="rId27"/>
    <p:sldId id="773" r:id="rId28"/>
    <p:sldId id="466" r:id="rId29"/>
    <p:sldId id="590" r:id="rId30"/>
    <p:sldId id="652" r:id="rId31"/>
    <p:sldId id="653" r:id="rId32"/>
    <p:sldId id="588" r:id="rId33"/>
    <p:sldId id="592" r:id="rId34"/>
    <p:sldId id="589" r:id="rId35"/>
    <p:sldId id="657" r:id="rId36"/>
    <p:sldId id="658" r:id="rId37"/>
    <p:sldId id="659" r:id="rId38"/>
    <p:sldId id="689" r:id="rId39"/>
    <p:sldId id="690" r:id="rId40"/>
    <p:sldId id="691" r:id="rId41"/>
    <p:sldId id="692" r:id="rId42"/>
    <p:sldId id="693" r:id="rId43"/>
    <p:sldId id="645" r:id="rId44"/>
    <p:sldId id="646" r:id="rId45"/>
    <p:sldId id="595" r:id="rId46"/>
    <p:sldId id="671" r:id="rId47"/>
    <p:sldId id="596" r:id="rId48"/>
    <p:sldId id="720" r:id="rId49"/>
    <p:sldId id="721" r:id="rId50"/>
    <p:sldId id="722" r:id="rId51"/>
    <p:sldId id="723" r:id="rId52"/>
    <p:sldId id="724" r:id="rId53"/>
    <p:sldId id="672" r:id="rId54"/>
    <p:sldId id="725" r:id="rId55"/>
    <p:sldId id="694" r:id="rId56"/>
    <p:sldId id="696" r:id="rId57"/>
    <p:sldId id="697" r:id="rId58"/>
    <p:sldId id="754" r:id="rId59"/>
    <p:sldId id="695" r:id="rId60"/>
    <p:sldId id="726" r:id="rId61"/>
    <p:sldId id="698" r:id="rId62"/>
    <p:sldId id="701" r:id="rId63"/>
    <p:sldId id="699" r:id="rId64"/>
    <p:sldId id="702" r:id="rId65"/>
    <p:sldId id="727" r:id="rId66"/>
    <p:sldId id="700" r:id="rId67"/>
    <p:sldId id="703" r:id="rId68"/>
    <p:sldId id="728" r:id="rId69"/>
    <p:sldId id="704" r:id="rId70"/>
    <p:sldId id="705" r:id="rId71"/>
    <p:sldId id="711" r:id="rId72"/>
    <p:sldId id="712" r:id="rId73"/>
    <p:sldId id="729" r:id="rId74"/>
    <p:sldId id="706" r:id="rId75"/>
    <p:sldId id="713" r:id="rId76"/>
    <p:sldId id="730" r:id="rId77"/>
    <p:sldId id="707" r:id="rId78"/>
    <p:sldId id="714" r:id="rId79"/>
    <p:sldId id="731" r:id="rId80"/>
    <p:sldId id="708" r:id="rId81"/>
    <p:sldId id="715" r:id="rId82"/>
    <p:sldId id="716" r:id="rId83"/>
    <p:sldId id="717" r:id="rId84"/>
    <p:sldId id="732" r:id="rId85"/>
    <p:sldId id="709" r:id="rId86"/>
    <p:sldId id="718" r:id="rId87"/>
    <p:sldId id="733" r:id="rId88"/>
    <p:sldId id="710" r:id="rId89"/>
    <p:sldId id="676" r:id="rId90"/>
    <p:sldId id="677" r:id="rId91"/>
    <p:sldId id="734" r:id="rId92"/>
    <p:sldId id="735" r:id="rId93"/>
    <p:sldId id="736" r:id="rId94"/>
    <p:sldId id="737" r:id="rId95"/>
    <p:sldId id="738" r:id="rId96"/>
    <p:sldId id="739" r:id="rId97"/>
    <p:sldId id="740" r:id="rId98"/>
    <p:sldId id="741" r:id="rId99"/>
    <p:sldId id="742" r:id="rId100"/>
    <p:sldId id="748" r:id="rId101"/>
    <p:sldId id="749" r:id="rId102"/>
    <p:sldId id="750" r:id="rId103"/>
    <p:sldId id="751" r:id="rId104"/>
    <p:sldId id="752" r:id="rId105"/>
    <p:sldId id="753" r:id="rId106"/>
    <p:sldId id="743" r:id="rId107"/>
    <p:sldId id="744" r:id="rId108"/>
    <p:sldId id="745" r:id="rId109"/>
    <p:sldId id="746" r:id="rId110"/>
    <p:sldId id="747" r:id="rId111"/>
    <p:sldId id="637" r:id="rId112"/>
    <p:sldId id="670" r:id="rId113"/>
    <p:sldId id="643" r:id="rId114"/>
    <p:sldId id="257" r:id="rId115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ECFF"/>
    <a:srgbClr val="ABFFAB"/>
    <a:srgbClr val="006666"/>
    <a:srgbClr val="9BFF9B"/>
    <a:srgbClr val="99FF99"/>
    <a:srgbClr val="FFFF99"/>
    <a:srgbClr val="FFFFCC"/>
    <a:srgbClr val="CC3300"/>
    <a:srgbClr val="99CCFF"/>
    <a:srgbClr val="99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B344D84-9AFB-497E-A393-DC336BA19D2E}" styleName="Средний стиль 3 - акцент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306799F8-075E-4A3A-A7F6-7FBC6576F1A4}" styleName="Стиль из темы 2 - акцент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F2DE63D5-997A-4646-A377-4702673A728D}" styleName="Светлый стиль 2 -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12" autoAdjust="0"/>
    <p:restoredTop sz="99747" autoAdjust="0"/>
  </p:normalViewPr>
  <p:slideViewPr>
    <p:cSldViewPr>
      <p:cViewPr>
        <p:scale>
          <a:sx n="50" d="100"/>
          <a:sy n="50" d="100"/>
        </p:scale>
        <p:origin x="-105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616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presProps" Target="presProp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title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32781338839109003"/>
          <c:y val="0.11124309600520578"/>
          <c:w val="0.60453315610493352"/>
          <c:h val="0.88875690399479435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Распределение времени в течение дня для детей 3-4 лет</c:v>
                </c:pt>
              </c:strCache>
            </c:strRef>
          </c:tx>
          <c:explosion val="25"/>
          <c:dLbls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Лист1!$A$2:$A$4</c:f>
              <c:strCache>
                <c:ptCount val="3"/>
                <c:pt idx="0">
                  <c:v>Мы сами</c:v>
                </c:pt>
                <c:pt idx="1">
                  <c:v>Мы вместе</c:v>
                </c:pt>
                <c:pt idx="2">
                  <c:v>Деятельность в режимных моментах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</c:v>
                </c:pt>
                <c:pt idx="1">
                  <c:v>0.5</c:v>
                </c:pt>
                <c:pt idx="2">
                  <c:v>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</c:plotArea>
    <c:legend>
      <c:legendPos val="t"/>
      <c:layout/>
      <c:overlay val="0"/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0.02019</cdr:x>
      <cdr:y>0.80599</cdr:y>
    </cdr:from>
    <cdr:to>
      <cdr:x>0.3117</cdr:x>
      <cdr:y>0.87742</cdr:y>
    </cdr:to>
    <cdr:sp macro="" textlink="">
      <cdr:nvSpPr>
        <cdr:cNvPr id="2" name="Скругленный прямоугольник 1"/>
        <cdr:cNvSpPr/>
      </cdr:nvSpPr>
      <cdr:spPr>
        <a:xfrm xmlns:a="http://schemas.openxmlformats.org/drawingml/2006/main">
          <a:off x="179512" y="4875162"/>
          <a:ext cx="2592288" cy="432048"/>
        </a:xfrm>
        <a:prstGeom xmlns:a="http://schemas.openxmlformats.org/drawingml/2006/main" prst="roundRect">
          <a:avLst/>
        </a:prstGeom>
        <a:solidFill xmlns:a="http://schemas.openxmlformats.org/drawingml/2006/main">
          <a:srgbClr val="99FF66"/>
        </a:solidFill>
        <a:ln xmlns:a="http://schemas.openxmlformats.org/drawingml/2006/main">
          <a:solidFill>
            <a:srgbClr val="CCFF99"/>
          </a:solidFill>
        </a:ln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 w="165100" prst="coolSlant"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dirty="0" smtClean="0">
              <a:solidFill>
                <a:schemeClr val="tx2">
                  <a:lumMod val="50000"/>
                </a:schemeClr>
              </a:solidFill>
            </a:rPr>
            <a:t>Прием пищи</a:t>
          </a:r>
          <a:endParaRPr lang="ru-RU" dirty="0">
            <a:solidFill>
              <a:schemeClr val="tx2">
                <a:lumMod val="50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0.03947</cdr:x>
      <cdr:y>0.50837</cdr:y>
    </cdr:from>
    <cdr:to>
      <cdr:x>0.18214</cdr:x>
      <cdr:y>0.5872</cdr:y>
    </cdr:to>
    <cdr:sp macro="" textlink="">
      <cdr:nvSpPr>
        <cdr:cNvPr id="3" name="Скругленный прямоугольник 2"/>
        <cdr:cNvSpPr/>
      </cdr:nvSpPr>
      <cdr:spPr>
        <a:xfrm xmlns:a="http://schemas.openxmlformats.org/drawingml/2006/main">
          <a:off x="351012" y="3074962"/>
          <a:ext cx="1268660" cy="476846"/>
        </a:xfrm>
        <a:prstGeom xmlns:a="http://schemas.openxmlformats.org/drawingml/2006/main" prst="roundRect">
          <a:avLst/>
        </a:prstGeom>
        <a:solidFill xmlns:a="http://schemas.openxmlformats.org/drawingml/2006/main">
          <a:srgbClr val="99FF66"/>
        </a:solidFill>
        <a:ln xmlns:a="http://schemas.openxmlformats.org/drawingml/2006/main">
          <a:solidFill>
            <a:srgbClr val="CCFF99"/>
          </a:solidFill>
        </a:ln>
        <a:scene3d xmlns:a="http://schemas.openxmlformats.org/drawingml/2006/main">
          <a:camera prst="orthographicFront"/>
          <a:lightRig rig="threePt" dir="t"/>
        </a:scene3d>
        <a:sp3d xmlns:a="http://schemas.openxmlformats.org/drawingml/2006/main">
          <a:bevelT w="165100" prst="coolSlant"/>
        </a:sp3d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dirty="0" smtClean="0">
              <a:solidFill>
                <a:schemeClr val="tx2">
                  <a:lumMod val="50000"/>
                </a:schemeClr>
              </a:solidFill>
            </a:rPr>
            <a:t>СБТ</a:t>
          </a:r>
          <a:endParaRPr lang="ru-RU" dirty="0">
            <a:solidFill>
              <a:schemeClr val="tx2">
                <a:lumMod val="50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0.18214</cdr:x>
      <cdr:y>0.29408</cdr:y>
    </cdr:from>
    <cdr:to>
      <cdr:x>0.35219</cdr:x>
      <cdr:y>0.41313</cdr:y>
    </cdr:to>
    <cdr:cxnSp macro="">
      <cdr:nvCxnSpPr>
        <cdr:cNvPr id="5" name="Прямая со стрелкой 4"/>
        <cdr:cNvCxnSpPr/>
      </cdr:nvCxnSpPr>
      <cdr:spPr>
        <a:xfrm xmlns:a="http://schemas.openxmlformats.org/drawingml/2006/main">
          <a:off x="1619672" y="1778818"/>
          <a:ext cx="1512168" cy="720080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rgbClr val="C00000"/>
          </a:solidFill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0.18214</cdr:x>
      <cdr:y>0.55599</cdr:y>
    </cdr:from>
    <cdr:to>
      <cdr:x>0.3279</cdr:x>
      <cdr:y>0.55599</cdr:y>
    </cdr:to>
    <cdr:cxnSp macro="">
      <cdr:nvCxnSpPr>
        <cdr:cNvPr id="7" name="Прямая со стрелкой 6"/>
        <cdr:cNvCxnSpPr/>
      </cdr:nvCxnSpPr>
      <cdr:spPr>
        <a:xfrm xmlns:a="http://schemas.openxmlformats.org/drawingml/2006/main">
          <a:off x="1619672" y="3362994"/>
          <a:ext cx="1296144" cy="0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rgbClr val="C00000"/>
          </a:solidFill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0.18214</cdr:x>
      <cdr:y>0.65123</cdr:y>
    </cdr:from>
    <cdr:to>
      <cdr:x>0.34409</cdr:x>
      <cdr:y>0.80599</cdr:y>
    </cdr:to>
    <cdr:cxnSp macro="">
      <cdr:nvCxnSpPr>
        <cdr:cNvPr id="12" name="Прямая со стрелкой 11"/>
        <cdr:cNvCxnSpPr/>
      </cdr:nvCxnSpPr>
      <cdr:spPr>
        <a:xfrm xmlns:a="http://schemas.openxmlformats.org/drawingml/2006/main" flipV="1">
          <a:off x="1619672" y="3939058"/>
          <a:ext cx="1440160" cy="936104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rgbClr val="C00000"/>
          </a:solidFill>
          <a:tailEnd type="arrow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BEE49C-D3BD-4EEB-9A6C-EAA1EF6FF57A}" type="datetimeFigureOut">
              <a:rPr lang="ru-RU" smtClean="0"/>
              <a:pPr/>
              <a:t>16.01.2017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198EDA-CF44-4CBB-99B3-50671425CD4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01249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09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5081308-0BBD-44F1-84CE-1A3FCBA8FDD6}" type="slidenum">
              <a:rPr lang="ru-RU" smtClean="0"/>
              <a:pPr>
                <a:defRPr/>
              </a:pPr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78032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1139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5867869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E3744722-0195-469D-97B2-C6D74BE4BA2B}" type="slidenum">
              <a:rPr lang="ru-RU" altLang="ru-RU"/>
              <a:pPr>
                <a:spcBef>
                  <a:spcPct val="0"/>
                </a:spcBef>
              </a:pPr>
              <a:t>48</a:t>
            </a:fld>
            <a:endParaRPr lang="ru-RU" altLang="ru-RU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ru-RU" altLang="ru-RU" smtClean="0"/>
              <a:t>На основании работ отечественных психологов (Л.С. Выготский, А.В. Запорожец, А.Н. Леонтьев, М.И. Лисина, Д.Б. Эльконин и др.) можно выделить три основных этапа формирования, развития и применения знаний и умений. 1 ФГОС ДО, п. 2.11.2. 2 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E3744722-0195-469D-97B2-C6D74BE4BA2B}" type="slidenum">
              <a:rPr lang="ru-RU" altLang="ru-RU"/>
              <a:pPr>
                <a:spcBef>
                  <a:spcPct val="0"/>
                </a:spcBef>
              </a:pPr>
              <a:t>49</a:t>
            </a:fld>
            <a:endParaRPr lang="ru-RU" altLang="ru-RU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ru-RU" altLang="ru-RU" smtClean="0"/>
              <a:t>На основании работ отечественных психологов (Л.С. Выготский, А.В. Запорожец, А.Н. Леонтьев, М.И. Лисина, Д.Б. Эльконин и др.) можно выделить три основных этапа формирования, развития и применения знаний и умений. 1 ФГОС ДО, п. 2.11.2. 2 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</a:pPr>
            <a:fld id="{E3744722-0195-469D-97B2-C6D74BE4BA2B}" type="slidenum">
              <a:rPr lang="ru-RU" altLang="ru-RU"/>
              <a:pPr>
                <a:spcBef>
                  <a:spcPct val="0"/>
                </a:spcBef>
              </a:pPr>
              <a:t>50</a:t>
            </a:fld>
            <a:endParaRPr lang="ru-RU" altLang="ru-RU"/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ru-RU" altLang="ru-RU" smtClean="0"/>
              <a:t>На основании работ отечественных психологов (Л.С. Выготский, А.В. Запорожец, А.Н. Леонтьев, М.И. Лисина, Д.Б. Эльконин и др.) можно выделить три основных этапа формирования, развития и применения знаний и умений. 1 ФГОС ДО, п. 2.11.2. 2 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extLst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fld id="{2309A470-484D-4899-A8D3-83BF30C7083D}" type="slidenum">
              <a:rPr lang="ru-RU" altLang="ru-RU" smtClean="0"/>
              <a:pPr eaLnBrk="1" hangingPunct="1">
                <a:spcBef>
                  <a:spcPct val="0"/>
                </a:spcBef>
                <a:defRPr/>
              </a:pPr>
              <a:t>92</a:t>
            </a:fld>
            <a:endParaRPr lang="ru-RU" altLang="ru-RU" smtClean="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54621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73002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44246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38334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06376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27097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21419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8841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08137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44499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54987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16.01.2017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5489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hyperlink" Target="mailto:umc@school2100.com" TargetMode="External"/><Relationship Id="rId2" Type="http://schemas.openxmlformats.org/officeDocument/2006/relationships/hyperlink" Target="mailto:izd@balass.su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sv.parshina@mail.ru" TargetMode="Externa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3.jpeg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Relationship Id="rId9" Type="http://schemas.openxmlformats.org/officeDocument/2006/relationships/image" Target="../media/image2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2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microsoft.com/office/2007/relationships/hdphoto" Target="../media/hdphoto6.wdp"/><Relationship Id="rId4" Type="http://schemas.openxmlformats.org/officeDocument/2006/relationships/image" Target="../media/image30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7.wdp"/><Relationship Id="rId4" Type="http://schemas.openxmlformats.org/officeDocument/2006/relationships/image" Target="../media/image37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5" Type="http://schemas.microsoft.com/office/2007/relationships/hdphoto" Target="../media/hdphoto8.wdp"/><Relationship Id="rId4" Type="http://schemas.openxmlformats.org/officeDocument/2006/relationships/image" Target="../media/image39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5" Type="http://schemas.microsoft.com/office/2007/relationships/hdphoto" Target="../media/hdphoto8.wdp"/><Relationship Id="rId4" Type="http://schemas.openxmlformats.org/officeDocument/2006/relationships/image" Target="../media/image39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microsoft.com/office/2007/relationships/hdphoto" Target="../media/hdphoto9.wdp"/></Relationships>
</file>

<file path=ppt/slides/_rels/slide58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1.wdp"/><Relationship Id="rId4" Type="http://schemas.openxmlformats.org/officeDocument/2006/relationships/image" Target="../media/image4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4"/>
          <p:cNvSpPr>
            <a:spLocks noChangeArrowheads="1"/>
          </p:cNvSpPr>
          <p:nvPr/>
        </p:nvSpPr>
        <p:spPr bwMode="auto">
          <a:xfrm>
            <a:off x="0" y="516736"/>
            <a:ext cx="9144000" cy="34163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t">
              <a:buNone/>
            </a:pPr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</a:rPr>
              <a:t>Деятельностный подход в ДО. Поддержка детской инициативы и мотивация дошкольников. Педагогические подходы к проектированию НОД, </a:t>
            </a:r>
            <a:r>
              <a:rPr lang="ru-RU" sz="3600" b="1" dirty="0">
                <a:solidFill>
                  <a:schemeClr val="tx2">
                    <a:lumMod val="75000"/>
                  </a:schemeClr>
                </a:solidFill>
              </a:rPr>
              <a:t>с учетом индивидуальных особенностей детей, в том </a:t>
            </a:r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</a:rPr>
              <a:t>числе,  </a:t>
            </a:r>
            <a:r>
              <a:rPr lang="ru-RU" sz="3600" b="1" dirty="0">
                <a:solidFill>
                  <a:schemeClr val="tx2">
                    <a:lumMod val="75000"/>
                  </a:schemeClr>
                </a:solidFill>
              </a:rPr>
              <a:t>детей с ОВЗ</a:t>
            </a:r>
            <a:endParaRPr lang="ru-RU" sz="3600" b="1" dirty="0" smtClean="0">
              <a:solidFill>
                <a:schemeClr val="tx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6" name="Дата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www.school2100.ru</a:t>
            </a:r>
            <a:endParaRPr lang="en-US" dirty="0"/>
          </a:p>
        </p:txBody>
      </p:sp>
      <p:sp>
        <p:nvSpPr>
          <p:cNvPr id="2052" name="TextBox 1"/>
          <p:cNvSpPr txBox="1">
            <a:spLocks noChangeArrowheads="1"/>
          </p:cNvSpPr>
          <p:nvPr/>
        </p:nvSpPr>
        <p:spPr bwMode="auto">
          <a:xfrm>
            <a:off x="3563888" y="4005064"/>
            <a:ext cx="5472608" cy="2492990"/>
          </a:xfrm>
          <a:prstGeom prst="rect">
            <a:avLst/>
          </a:prstGeom>
          <a:solidFill>
            <a:srgbClr val="FFFFCC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ru-RU" altLang="ru-RU" sz="2400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Семинар проводит </a:t>
            </a:r>
            <a:r>
              <a:rPr lang="ru-RU" altLang="ru-RU" sz="2400" i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Светлана Валентиновна Паршина</a:t>
            </a:r>
            <a:r>
              <a:rPr lang="ru-RU" altLang="ru-RU" sz="2400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, соавтор ООП «Детский сад 2100», автор учебников и пособий, член совета координаторов ОС «Школа 2100»,</a:t>
            </a:r>
          </a:p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ru-RU" sz="3600" b="1" dirty="0" smtClean="0">
                <a:solidFill>
                  <a:schemeClr val="tx2">
                    <a:lumMod val="75000"/>
                  </a:schemeClr>
                </a:solidFill>
                <a:latin typeface="+mn-lt"/>
              </a:rPr>
              <a:t>sv.parshina@mail.ru</a:t>
            </a:r>
            <a:endParaRPr lang="ru-RU" altLang="ru-RU" sz="3600" b="1" dirty="0" smtClean="0">
              <a:solidFill>
                <a:schemeClr val="tx2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7" name="Picture 10" descr="C:\Users\msi\Documents\глобус 1 пр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47" t="9062" r="9177" b="8540"/>
          <a:stretch/>
        </p:blipFill>
        <p:spPr bwMode="auto">
          <a:xfrm>
            <a:off x="266700" y="3300442"/>
            <a:ext cx="3138736" cy="3131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177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251520" y="620688"/>
            <a:ext cx="8712968" cy="86409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>Факторы, определяющие глубинные изменения  растущих людей</a:t>
            </a:r>
            <a:endParaRPr lang="ru-RU" sz="28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51520" y="1628800"/>
            <a:ext cx="8712968" cy="4752528"/>
          </a:xfrm>
          <a:prstGeom prst="round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600" b="1" dirty="0" smtClean="0">
                <a:solidFill>
                  <a:schemeClr val="tx2">
                    <a:lumMod val="75000"/>
                  </a:schemeClr>
                </a:solidFill>
              </a:rPr>
              <a:t>1. </a:t>
            </a:r>
            <a:r>
              <a:rPr lang="ru-RU" sz="2600" b="1" dirty="0" err="1">
                <a:solidFill>
                  <a:schemeClr val="tx2">
                    <a:lumMod val="75000"/>
                  </a:schemeClr>
                </a:solidFill>
              </a:rPr>
              <a:t>М</a:t>
            </a:r>
            <a:r>
              <a:rPr lang="ru-RU" sz="2600" b="1" dirty="0" err="1" smtClean="0">
                <a:solidFill>
                  <a:schemeClr val="tx2">
                    <a:lumMod val="75000"/>
                  </a:schemeClr>
                </a:solidFill>
              </a:rPr>
              <a:t>аркетизация</a:t>
            </a:r>
            <a:r>
              <a:rPr lang="ru-RU" sz="2600" b="1" dirty="0">
                <a:solidFill>
                  <a:schemeClr val="tx2">
                    <a:lumMod val="75000"/>
                  </a:schemeClr>
                </a:solidFill>
              </a:rPr>
              <a:t>, этика рынка, которые усиливают ориентацию детей </a:t>
            </a:r>
            <a:r>
              <a:rPr lang="ru-RU" sz="2600" b="1" dirty="0" smtClean="0">
                <a:solidFill>
                  <a:schemeClr val="tx2">
                    <a:lumMod val="75000"/>
                  </a:schemeClr>
                </a:solidFill>
              </a:rPr>
              <a:t>на потребление. </a:t>
            </a:r>
          </a:p>
          <a:p>
            <a:pPr algn="just"/>
            <a:r>
              <a:rPr lang="ru-RU" sz="2600" b="1" dirty="0" smtClean="0">
                <a:solidFill>
                  <a:schemeClr val="tx2">
                    <a:lumMod val="75000"/>
                  </a:schemeClr>
                </a:solidFill>
              </a:rPr>
              <a:t>2. </a:t>
            </a:r>
            <a:r>
              <a:rPr lang="ru-RU" sz="2600" b="1" dirty="0" err="1">
                <a:solidFill>
                  <a:schemeClr val="tx2">
                    <a:lumMod val="75000"/>
                  </a:schemeClr>
                </a:solidFill>
              </a:rPr>
              <a:t>А</a:t>
            </a:r>
            <a:r>
              <a:rPr lang="ru-RU" sz="2600" b="1" dirty="0" err="1" smtClean="0">
                <a:solidFill>
                  <a:schemeClr val="tx2">
                    <a:lumMod val="75000"/>
                  </a:schemeClr>
                </a:solidFill>
              </a:rPr>
              <a:t>допция</a:t>
            </a:r>
            <a:r>
              <a:rPr lang="ru-RU" sz="2600" b="1" dirty="0">
                <a:solidFill>
                  <a:schemeClr val="tx2">
                    <a:lumMod val="75000"/>
                  </a:schemeClr>
                </a:solidFill>
              </a:rPr>
              <a:t>, </a:t>
            </a:r>
            <a:r>
              <a:rPr lang="ru-RU" sz="2600" b="1" dirty="0" smtClean="0">
                <a:solidFill>
                  <a:schemeClr val="tx2">
                    <a:lumMod val="75000"/>
                  </a:schemeClr>
                </a:solidFill>
              </a:rPr>
              <a:t>то есть отрыв ребенка </a:t>
            </a:r>
            <a:r>
              <a:rPr lang="ru-RU" sz="2600" b="1" dirty="0">
                <a:solidFill>
                  <a:schemeClr val="tx2">
                    <a:lumMod val="75000"/>
                  </a:schemeClr>
                </a:solidFill>
              </a:rPr>
              <a:t>от </a:t>
            </a:r>
            <a:r>
              <a:rPr lang="ru-RU" sz="2600" b="1" dirty="0" smtClean="0">
                <a:solidFill>
                  <a:schemeClr val="tx2">
                    <a:lumMod val="75000"/>
                  </a:schemeClr>
                </a:solidFill>
              </a:rPr>
              <a:t>культурных </a:t>
            </a:r>
            <a:r>
              <a:rPr lang="ru-RU" sz="2600" b="1" dirty="0">
                <a:solidFill>
                  <a:schemeClr val="tx2">
                    <a:lumMod val="75000"/>
                  </a:schemeClr>
                </a:solidFill>
              </a:rPr>
              <a:t>традиций общества и его </a:t>
            </a:r>
            <a:r>
              <a:rPr lang="ru-RU" sz="2600" b="1" dirty="0" smtClean="0">
                <a:solidFill>
                  <a:schemeClr val="tx2">
                    <a:lumMod val="75000"/>
                  </a:schemeClr>
                </a:solidFill>
              </a:rPr>
              <a:t>истории.</a:t>
            </a:r>
          </a:p>
          <a:p>
            <a:pPr algn="just"/>
            <a:r>
              <a:rPr lang="ru-RU" sz="2600" b="1" dirty="0" smtClean="0">
                <a:solidFill>
                  <a:schemeClr val="tx2">
                    <a:lumMod val="75000"/>
                  </a:schemeClr>
                </a:solidFill>
              </a:rPr>
              <a:t>3. </a:t>
            </a:r>
            <a:r>
              <a:rPr lang="ru-RU" sz="2600" b="1" dirty="0" err="1" smtClean="0">
                <a:solidFill>
                  <a:schemeClr val="tx2">
                    <a:lumMod val="75000"/>
                  </a:schemeClr>
                </a:solidFill>
              </a:rPr>
              <a:t>Маргинализация</a:t>
            </a:r>
            <a:r>
              <a:rPr lang="ru-RU" sz="2600" b="1" dirty="0" smtClean="0">
                <a:solidFill>
                  <a:schemeClr val="tx2">
                    <a:lumMod val="75000"/>
                  </a:schemeClr>
                </a:solidFill>
              </a:rPr>
              <a:t>, то </a:t>
            </a:r>
            <a:r>
              <a:rPr lang="ru-RU" sz="2600" b="1" dirty="0">
                <a:solidFill>
                  <a:schemeClr val="tx2">
                    <a:lumMod val="75000"/>
                  </a:schemeClr>
                </a:solidFill>
              </a:rPr>
              <a:t>есть неравный доступ к образовательным ресурсам в </a:t>
            </a:r>
            <a:r>
              <a:rPr lang="ru-RU" sz="2600" b="1" dirty="0" smtClean="0">
                <a:solidFill>
                  <a:schemeClr val="tx2">
                    <a:lumMod val="75000"/>
                  </a:schemeClr>
                </a:solidFill>
              </a:rPr>
              <a:t>мегаполисе </a:t>
            </a:r>
            <a:r>
              <a:rPr lang="ru-RU" sz="2600" b="1" dirty="0">
                <a:solidFill>
                  <a:schemeClr val="tx2">
                    <a:lumMod val="75000"/>
                  </a:schemeClr>
                </a:solidFill>
              </a:rPr>
              <a:t>и </a:t>
            </a:r>
            <a:r>
              <a:rPr lang="ru-RU" sz="2600" b="1" dirty="0" smtClean="0">
                <a:solidFill>
                  <a:schemeClr val="tx2">
                    <a:lumMod val="75000"/>
                  </a:schemeClr>
                </a:solidFill>
              </a:rPr>
              <a:t>провинции.</a:t>
            </a:r>
          </a:p>
          <a:p>
            <a:pPr algn="just"/>
            <a:r>
              <a:rPr lang="ru-RU" sz="2600" b="1" dirty="0" smtClean="0">
                <a:solidFill>
                  <a:schemeClr val="tx2">
                    <a:lumMod val="75000"/>
                  </a:schemeClr>
                </a:solidFill>
              </a:rPr>
              <a:t>4. </a:t>
            </a:r>
            <a:r>
              <a:rPr lang="ru-RU" sz="2600" b="1" dirty="0">
                <a:solidFill>
                  <a:schemeClr val="tx2">
                    <a:lumMod val="75000"/>
                  </a:schemeClr>
                </a:solidFill>
              </a:rPr>
              <a:t>Р</a:t>
            </a:r>
            <a:r>
              <a:rPr lang="ru-RU" sz="2600" b="1" dirty="0" smtClean="0">
                <a:solidFill>
                  <a:schemeClr val="tx2">
                    <a:lumMod val="75000"/>
                  </a:schemeClr>
                </a:solidFill>
              </a:rPr>
              <a:t>ост девиаций.</a:t>
            </a:r>
          </a:p>
          <a:p>
            <a:pPr algn="just"/>
            <a:r>
              <a:rPr lang="ru-RU" sz="2600" b="1" dirty="0" smtClean="0">
                <a:solidFill>
                  <a:schemeClr val="tx2">
                    <a:lumMod val="75000"/>
                  </a:schemeClr>
                </a:solidFill>
              </a:rPr>
              <a:t>5. </a:t>
            </a:r>
            <a:r>
              <a:rPr lang="ru-RU" sz="2600" b="1" dirty="0">
                <a:solidFill>
                  <a:schemeClr val="tx2">
                    <a:lumMod val="75000"/>
                  </a:schemeClr>
                </a:solidFill>
              </a:rPr>
              <a:t>С</a:t>
            </a:r>
            <a:r>
              <a:rPr lang="ru-RU" sz="2600" b="1" dirty="0" smtClean="0">
                <a:solidFill>
                  <a:schemeClr val="tx2">
                    <a:lumMod val="75000"/>
                  </a:schemeClr>
                </a:solidFill>
              </a:rPr>
              <a:t>тремление взрослых ограничивать </a:t>
            </a:r>
            <a:r>
              <a:rPr lang="ru-RU" sz="2600" b="1" dirty="0">
                <a:solidFill>
                  <a:schemeClr val="tx2">
                    <a:lumMod val="75000"/>
                  </a:schemeClr>
                </a:solidFill>
              </a:rPr>
              <a:t>активность и самостоятельность </a:t>
            </a:r>
            <a:r>
              <a:rPr lang="ru-RU" sz="2600" b="1" dirty="0" smtClean="0">
                <a:solidFill>
                  <a:schemeClr val="tx2">
                    <a:lumMod val="75000"/>
                  </a:schemeClr>
                </a:solidFill>
              </a:rPr>
              <a:t>ребенка.</a:t>
            </a:r>
          </a:p>
          <a:p>
            <a:pPr algn="r"/>
            <a:r>
              <a:rPr lang="ru-RU" sz="2600" i="1" dirty="0" smtClean="0">
                <a:solidFill>
                  <a:schemeClr val="tx2">
                    <a:lumMod val="75000"/>
                  </a:schemeClr>
                </a:solidFill>
              </a:rPr>
              <a:t>(академик и вице-президент РАО Д. И. </a:t>
            </a:r>
            <a:r>
              <a:rPr lang="ru-RU" sz="2600" i="1" dirty="0" err="1" smtClean="0">
                <a:solidFill>
                  <a:schemeClr val="tx2">
                    <a:lumMod val="75000"/>
                  </a:schemeClr>
                </a:solidFill>
              </a:rPr>
              <a:t>Фельдштейн</a:t>
            </a:r>
            <a:r>
              <a:rPr lang="ru-RU" sz="2600" i="1" dirty="0" smtClean="0">
                <a:solidFill>
                  <a:schemeClr val="tx2">
                    <a:lumMod val="75000"/>
                  </a:schemeClr>
                </a:solidFill>
              </a:rPr>
              <a:t>)</a:t>
            </a:r>
            <a:endParaRPr lang="ru-RU" sz="2600" i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9608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2041217"/>
              </p:ext>
            </p:extLst>
          </p:nvPr>
        </p:nvGraphicFramePr>
        <p:xfrm>
          <a:off x="0" y="-6"/>
          <a:ext cx="9144002" cy="644022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123728"/>
                <a:gridCol w="1577386"/>
                <a:gridCol w="1850557"/>
                <a:gridCol w="1468601"/>
                <a:gridCol w="2123730"/>
              </a:tblGrid>
              <a:tr h="732192"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Этапы деятельности</a:t>
                      </a:r>
                      <a:endParaRPr lang="ru-RU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Действия детей</a:t>
                      </a:r>
                      <a:endParaRPr lang="ru-RU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Задачи</a:t>
                      </a:r>
                      <a:endParaRPr lang="ru-RU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Образовательные области</a:t>
                      </a:r>
                      <a:endParaRPr lang="ru-RU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564914">
                <a:tc rowSpan="2">
                  <a:txBody>
                    <a:bodyPr/>
                    <a:lstStyle/>
                    <a:p>
                      <a:r>
                        <a:rPr lang="ru-RU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Мотивационный этап (М)</a:t>
                      </a:r>
                      <a:endParaRPr lang="ru-RU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rowSpan="10">
                  <a:txBody>
                    <a:bodyPr/>
                    <a:lstStyle/>
                    <a:p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ru-RU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Социально-коммуникативное развитие (СКР)</a:t>
                      </a:r>
                      <a:endParaRPr lang="ru-RU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564914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564914">
                <a:tc rowSpan="2">
                  <a:txBody>
                    <a:bodyPr/>
                    <a:lstStyle/>
                    <a:p>
                      <a:r>
                        <a:rPr lang="ru-RU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Ориентировочный этап (О)</a:t>
                      </a:r>
                      <a:endParaRPr lang="ru-RU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ru-RU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Познавательное развитие (ПР)</a:t>
                      </a:r>
                      <a:endParaRPr lang="ru-RU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564914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564914">
                <a:tc rowSpan="2">
                  <a:txBody>
                    <a:bodyPr/>
                    <a:lstStyle/>
                    <a:p>
                      <a:r>
                        <a:rPr lang="ru-RU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Исполнительский этап (И)</a:t>
                      </a:r>
                      <a:endParaRPr lang="ru-RU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ru-RU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Речевое развитие (РР)</a:t>
                      </a:r>
                      <a:endParaRPr lang="ru-RU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564914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564914">
                <a:tc rowSpan="2">
                  <a:txBody>
                    <a:bodyPr/>
                    <a:lstStyle/>
                    <a:p>
                      <a:r>
                        <a:rPr lang="ru-RU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Рефлексивный этап (Р)</a:t>
                      </a:r>
                      <a:endParaRPr lang="ru-RU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ru-RU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Художественно-эстетическое развитие </a:t>
                      </a:r>
                    </a:p>
                    <a:p>
                      <a:r>
                        <a:rPr lang="ru-RU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(ХР)</a:t>
                      </a:r>
                      <a:endParaRPr lang="ru-RU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564914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564914">
                <a:tc rowSpan="2">
                  <a:txBody>
                    <a:bodyPr/>
                    <a:lstStyle/>
                    <a:p>
                      <a:r>
                        <a:rPr lang="ru-RU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Перспективный этап (П)</a:t>
                      </a:r>
                      <a:endParaRPr lang="ru-RU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ru-RU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Физическое развитие (ФР)</a:t>
                      </a:r>
                      <a:endParaRPr lang="ru-RU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564914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4" name="Прямая со стрелкой 3"/>
          <p:cNvCxnSpPr/>
          <p:nvPr/>
        </p:nvCxnSpPr>
        <p:spPr>
          <a:xfrm>
            <a:off x="5724128" y="332656"/>
            <a:ext cx="1152128" cy="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6462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4696363"/>
              </p:ext>
            </p:extLst>
          </p:nvPr>
        </p:nvGraphicFramePr>
        <p:xfrm>
          <a:off x="0" y="-6"/>
          <a:ext cx="9143999" cy="685800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37429"/>
                <a:gridCol w="2914586"/>
                <a:gridCol w="3206045"/>
                <a:gridCol w="1384428"/>
                <a:gridCol w="801511"/>
              </a:tblGrid>
              <a:tr h="778474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Этапы</a:t>
                      </a:r>
                      <a:endParaRPr lang="ru-RU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Действия детей</a:t>
                      </a:r>
                      <a:endParaRPr lang="ru-RU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Задачи (</a:t>
                      </a:r>
                      <a:r>
                        <a:rPr lang="ru-RU" sz="1600" b="0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создать</a:t>
                      </a:r>
                      <a:r>
                        <a:rPr lang="ru-RU" sz="1600" b="0" i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условия для развития…; формирования…</a:t>
                      </a:r>
                      <a:r>
                        <a:rPr lang="ru-RU" sz="16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ru-RU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Обр. обл.</a:t>
                      </a:r>
                      <a:endParaRPr lang="ru-RU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615726">
                <a:tc rowSpan="2"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</a:t>
                      </a:r>
                      <a:endParaRPr lang="ru-RU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включаются в игру, интересуются атрибутами</a:t>
                      </a: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любознательности познавательной мотивации</a:t>
                      </a: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rowSpan="12">
                  <a:txBody>
                    <a:bodyPr/>
                    <a:lstStyle/>
                    <a:p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СКР</a:t>
                      </a:r>
                      <a:endParaRPr lang="ru-RU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414122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играют вместе</a:t>
                      </a: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взаимодействия в игре</a:t>
                      </a: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186500">
                <a:tc rowSpan="3"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</a:t>
                      </a:r>
                      <a:endParaRPr lang="ru-RU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99FF99"/>
                    </a:solidFill>
                  </a:tcPr>
                </a:tc>
                <a:tc rowSpan="2">
                  <a:txBody>
                    <a:bodyPr/>
                    <a:lstStyle/>
                    <a:p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29226">
                <a:tc vMerge="1">
                  <a:txBody>
                    <a:bodyPr/>
                    <a:lstStyle/>
                    <a:p>
                      <a:endParaRPr lang="ru-RU" sz="1600" b="1" dirty="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sz="16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16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</a:t>
                      </a:r>
                      <a:endParaRPr lang="ru-RU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615726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615726">
                <a:tc rowSpan="5"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</a:t>
                      </a:r>
                      <a:endParaRPr lang="ru-RU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РР</a:t>
                      </a:r>
                      <a:endParaRPr lang="ru-RU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615726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69801">
                <a:tc vMerge="1">
                  <a:txBody>
                    <a:bodyPr/>
                    <a:lstStyle/>
                    <a:p>
                      <a:endParaRPr lang="ru-RU" sz="1600" b="1" dirty="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ХР</a:t>
                      </a:r>
                      <a:endParaRPr lang="ru-RU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615726">
                <a:tc vMerge="1">
                  <a:txBody>
                    <a:bodyPr/>
                    <a:lstStyle/>
                    <a:p>
                      <a:endParaRPr lang="ru-RU" sz="1600" b="1" dirty="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69801">
                <a:tc vMerge="1">
                  <a:txBody>
                    <a:bodyPr/>
                    <a:lstStyle/>
                    <a:p>
                      <a:endParaRPr lang="ru-RU" sz="1600" b="1" dirty="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15726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</a:t>
                      </a:r>
                      <a:endParaRPr lang="ru-RU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15726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</a:t>
                      </a:r>
                      <a:endParaRPr lang="ru-RU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ФР</a:t>
                      </a:r>
                      <a:endParaRPr lang="ru-RU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cxnSp>
        <p:nvCxnSpPr>
          <p:cNvPr id="4" name="Прямая со стрелкой 3"/>
          <p:cNvCxnSpPr/>
          <p:nvPr/>
        </p:nvCxnSpPr>
        <p:spPr>
          <a:xfrm>
            <a:off x="6975276" y="322412"/>
            <a:ext cx="1152128" cy="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 стрелкой 4"/>
          <p:cNvCxnSpPr/>
          <p:nvPr/>
        </p:nvCxnSpPr>
        <p:spPr>
          <a:xfrm>
            <a:off x="6975276" y="1052736"/>
            <a:ext cx="1773188" cy="1440160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 стрелкой 5"/>
          <p:cNvCxnSpPr/>
          <p:nvPr/>
        </p:nvCxnSpPr>
        <p:spPr>
          <a:xfrm flipV="1">
            <a:off x="6975276" y="1052736"/>
            <a:ext cx="1413148" cy="504056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9176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7016374"/>
              </p:ext>
            </p:extLst>
          </p:nvPr>
        </p:nvGraphicFramePr>
        <p:xfrm>
          <a:off x="0" y="-6"/>
          <a:ext cx="9143999" cy="685800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37429"/>
                <a:gridCol w="2914586"/>
                <a:gridCol w="3206045"/>
                <a:gridCol w="1384428"/>
                <a:gridCol w="801511"/>
              </a:tblGrid>
              <a:tr h="778474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Этапы</a:t>
                      </a:r>
                      <a:endParaRPr lang="ru-RU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Действия детей</a:t>
                      </a:r>
                      <a:endParaRPr lang="ru-RU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Задачи (</a:t>
                      </a:r>
                      <a:r>
                        <a:rPr lang="ru-RU" sz="1600" b="0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создать</a:t>
                      </a:r>
                      <a:r>
                        <a:rPr lang="ru-RU" sz="1600" b="0" i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условия для развития…; формирования…</a:t>
                      </a:r>
                      <a:r>
                        <a:rPr lang="ru-RU" sz="16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ru-RU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Обр. обл.</a:t>
                      </a:r>
                      <a:endParaRPr lang="ru-RU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615726">
                <a:tc rowSpan="2"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</a:t>
                      </a:r>
                      <a:endParaRPr lang="ru-RU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включаются в игру, интересуются атрибутами</a:t>
                      </a: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любознательности познавательной мотивации</a:t>
                      </a: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rowSpan="12">
                  <a:txBody>
                    <a:bodyPr/>
                    <a:lstStyle/>
                    <a:p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СКР</a:t>
                      </a:r>
                      <a:endParaRPr lang="ru-RU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414122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играют вместе</a:t>
                      </a: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взаимодействия в игре</a:t>
                      </a: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186500">
                <a:tc rowSpan="3"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</a:t>
                      </a:r>
                      <a:endParaRPr lang="ru-RU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99FF99"/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осознают противоречие,  предлагают решение</a:t>
                      </a: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самостоятельности, целенаправленности</a:t>
                      </a: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29226">
                <a:tc vMerge="1">
                  <a:txBody>
                    <a:bodyPr/>
                    <a:lstStyle/>
                    <a:p>
                      <a:endParaRPr lang="ru-RU" sz="1600" b="1" dirty="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sz="16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16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</a:t>
                      </a:r>
                      <a:endParaRPr lang="ru-RU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615726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высказываются, отвечают на вопросы</a:t>
                      </a: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связной речи</a:t>
                      </a: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615726">
                <a:tc rowSpan="5"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</a:t>
                      </a:r>
                      <a:endParaRPr lang="ru-RU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РР</a:t>
                      </a:r>
                      <a:endParaRPr lang="ru-RU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615726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69801">
                <a:tc vMerge="1">
                  <a:txBody>
                    <a:bodyPr/>
                    <a:lstStyle/>
                    <a:p>
                      <a:endParaRPr lang="ru-RU" sz="1600" b="1" dirty="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ХР</a:t>
                      </a:r>
                      <a:endParaRPr lang="ru-RU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615726">
                <a:tc vMerge="1">
                  <a:txBody>
                    <a:bodyPr/>
                    <a:lstStyle/>
                    <a:p>
                      <a:endParaRPr lang="ru-RU" sz="1600" b="1" dirty="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69801">
                <a:tc vMerge="1">
                  <a:txBody>
                    <a:bodyPr/>
                    <a:lstStyle/>
                    <a:p>
                      <a:endParaRPr lang="ru-RU" sz="1600" b="1" dirty="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15726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</a:t>
                      </a:r>
                      <a:endParaRPr lang="ru-RU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15726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</a:t>
                      </a:r>
                      <a:endParaRPr lang="ru-RU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ФР</a:t>
                      </a:r>
                      <a:endParaRPr lang="ru-RU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cxnSp>
        <p:nvCxnSpPr>
          <p:cNvPr id="4" name="Прямая со стрелкой 3"/>
          <p:cNvCxnSpPr/>
          <p:nvPr/>
        </p:nvCxnSpPr>
        <p:spPr>
          <a:xfrm>
            <a:off x="6975276" y="322412"/>
            <a:ext cx="1152128" cy="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 стрелкой 4"/>
          <p:cNvCxnSpPr/>
          <p:nvPr/>
        </p:nvCxnSpPr>
        <p:spPr>
          <a:xfrm>
            <a:off x="6975276" y="1052736"/>
            <a:ext cx="1773188" cy="1440160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 стрелкой 5"/>
          <p:cNvCxnSpPr/>
          <p:nvPr/>
        </p:nvCxnSpPr>
        <p:spPr>
          <a:xfrm flipV="1">
            <a:off x="6975276" y="1052736"/>
            <a:ext cx="1413148" cy="504056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 flipV="1">
            <a:off x="6975276" y="1268760"/>
            <a:ext cx="1413148" cy="864096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>
            <a:off x="6975276" y="2708920"/>
            <a:ext cx="1413148" cy="864096"/>
          </a:xfrm>
          <a:prstGeom prst="straightConnector1">
            <a:avLst/>
          </a:prstGeom>
          <a:ln w="38100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6267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0120114"/>
              </p:ext>
            </p:extLst>
          </p:nvPr>
        </p:nvGraphicFramePr>
        <p:xfrm>
          <a:off x="0" y="-6"/>
          <a:ext cx="9143999" cy="690954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37429"/>
                <a:gridCol w="2914586"/>
                <a:gridCol w="3206045"/>
                <a:gridCol w="1384428"/>
                <a:gridCol w="801511"/>
              </a:tblGrid>
              <a:tr h="620694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Этапы</a:t>
                      </a:r>
                      <a:endParaRPr lang="ru-RU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Действия детей</a:t>
                      </a:r>
                      <a:endParaRPr lang="ru-RU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Задачи (</a:t>
                      </a:r>
                      <a:r>
                        <a:rPr lang="ru-RU" sz="1600" b="0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создать</a:t>
                      </a:r>
                      <a:r>
                        <a:rPr lang="ru-RU" sz="1600" b="0" i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условия для развития…; формирования…</a:t>
                      </a:r>
                      <a:r>
                        <a:rPr lang="ru-RU" sz="16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ru-RU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Обр. обл.</a:t>
                      </a:r>
                      <a:endParaRPr lang="ru-RU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615726">
                <a:tc rowSpan="2"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</a:t>
                      </a:r>
                      <a:endParaRPr lang="ru-RU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включаются в игру, интересуются атрибутами</a:t>
                      </a: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любознательности познавательной мотивации</a:t>
                      </a: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rowSpan="12">
                  <a:txBody>
                    <a:bodyPr/>
                    <a:lstStyle/>
                    <a:p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СКР</a:t>
                      </a:r>
                      <a:endParaRPr lang="ru-RU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414122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играют вместе</a:t>
                      </a: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взаимодействия в игре</a:t>
                      </a: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186500">
                <a:tc rowSpan="3"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</a:t>
                      </a:r>
                      <a:endParaRPr lang="ru-RU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99FF99"/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осознают противоречие,  предлагают решение</a:t>
                      </a: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самостоятельности, целенаправленности</a:t>
                      </a: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29226">
                <a:tc vMerge="1">
                  <a:txBody>
                    <a:bodyPr/>
                    <a:lstStyle/>
                    <a:p>
                      <a:endParaRPr lang="ru-RU" sz="1600" b="1" dirty="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sz="16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16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</a:t>
                      </a:r>
                      <a:endParaRPr lang="ru-RU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615726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высказываются, отвечают на вопросы</a:t>
                      </a: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связной речи</a:t>
                      </a: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615726">
                <a:tc rowSpan="5"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</a:t>
                      </a:r>
                      <a:endParaRPr lang="ru-RU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слушают, рассматривают иллюстрации, группируют</a:t>
                      </a: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первичных представлений, умения классифицировать</a:t>
                      </a: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РР</a:t>
                      </a:r>
                      <a:endParaRPr lang="ru-RU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615726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высказываются, отвечают на вопросы</a:t>
                      </a: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связной речи, обогащения активного словаря</a:t>
                      </a: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69801">
                <a:tc vMerge="1">
                  <a:txBody>
                    <a:bodyPr/>
                    <a:lstStyle/>
                    <a:p>
                      <a:endParaRPr lang="ru-RU" sz="1600" b="1" dirty="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играют вместе</a:t>
                      </a: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взаимодействия в игре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ХР</a:t>
                      </a:r>
                      <a:endParaRPr lang="ru-RU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615726">
                <a:tc vMerge="1">
                  <a:txBody>
                    <a:bodyPr/>
                    <a:lstStyle/>
                    <a:p>
                      <a:endParaRPr lang="ru-RU" sz="1600" b="1" dirty="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выражают свое отношение к облику животных</a:t>
                      </a: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эстетического отношения к животным Австралии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69801">
                <a:tc vMerge="1">
                  <a:txBody>
                    <a:bodyPr/>
                    <a:lstStyle/>
                    <a:p>
                      <a:endParaRPr lang="ru-RU" sz="1600" b="1" dirty="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двигаются </a:t>
                      </a:r>
                      <a:r>
                        <a:rPr lang="ru-RU" sz="16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скоординированно</a:t>
                      </a: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координации движений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15726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</a:t>
                      </a:r>
                      <a:endParaRPr lang="ru-RU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15726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</a:t>
                      </a:r>
                      <a:endParaRPr lang="ru-RU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ФР</a:t>
                      </a:r>
                      <a:endParaRPr lang="ru-RU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cxnSp>
        <p:nvCxnSpPr>
          <p:cNvPr id="4" name="Прямая со стрелкой 3"/>
          <p:cNvCxnSpPr/>
          <p:nvPr/>
        </p:nvCxnSpPr>
        <p:spPr>
          <a:xfrm>
            <a:off x="6975276" y="322412"/>
            <a:ext cx="1152128" cy="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 стрелкой 4"/>
          <p:cNvCxnSpPr/>
          <p:nvPr/>
        </p:nvCxnSpPr>
        <p:spPr>
          <a:xfrm>
            <a:off x="6975276" y="980728"/>
            <a:ext cx="1773188" cy="1440160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 стрелкой 5"/>
          <p:cNvCxnSpPr/>
          <p:nvPr/>
        </p:nvCxnSpPr>
        <p:spPr>
          <a:xfrm flipV="1">
            <a:off x="6975276" y="980728"/>
            <a:ext cx="1413148" cy="504056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 flipV="1">
            <a:off x="6975276" y="1052736"/>
            <a:ext cx="1413148" cy="864096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>
            <a:off x="6925666" y="2600908"/>
            <a:ext cx="1413148" cy="864096"/>
          </a:xfrm>
          <a:prstGeom prst="straightConnector1">
            <a:avLst/>
          </a:prstGeom>
          <a:ln w="38100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flipV="1">
            <a:off x="6963766" y="2600908"/>
            <a:ext cx="1640682" cy="648072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flipV="1">
            <a:off x="6925666" y="3573016"/>
            <a:ext cx="1462758" cy="288032"/>
          </a:xfrm>
          <a:prstGeom prst="straightConnector1">
            <a:avLst/>
          </a:prstGeom>
          <a:ln w="38100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V="1">
            <a:off x="6975276" y="1147986"/>
            <a:ext cx="1629172" cy="3240360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>
            <a:off x="6975276" y="4869160"/>
            <a:ext cx="1413148" cy="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>
            <a:off x="6925666" y="5373216"/>
            <a:ext cx="1462758" cy="1224136"/>
          </a:xfrm>
          <a:prstGeom prst="straightConnector1">
            <a:avLst/>
          </a:prstGeom>
          <a:ln w="38100">
            <a:solidFill>
              <a:schemeClr val="accent4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1859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9627321"/>
              </p:ext>
            </p:extLst>
          </p:nvPr>
        </p:nvGraphicFramePr>
        <p:xfrm>
          <a:off x="0" y="-6"/>
          <a:ext cx="9143999" cy="690954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37429"/>
                <a:gridCol w="2914586"/>
                <a:gridCol w="3206045"/>
                <a:gridCol w="1384428"/>
                <a:gridCol w="801511"/>
              </a:tblGrid>
              <a:tr h="620694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Этапы</a:t>
                      </a:r>
                      <a:endParaRPr lang="ru-RU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Действия детей</a:t>
                      </a:r>
                      <a:endParaRPr lang="ru-RU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Задачи (</a:t>
                      </a:r>
                      <a:r>
                        <a:rPr lang="ru-RU" sz="1400" b="0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создать</a:t>
                      </a:r>
                      <a:r>
                        <a:rPr lang="ru-RU" sz="1400" b="0" i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условия для развития…; формирования…</a:t>
                      </a:r>
                      <a:r>
                        <a:rPr lang="ru-RU" sz="14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ru-RU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Обр. обл.</a:t>
                      </a:r>
                      <a:endParaRPr lang="ru-RU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615726">
                <a:tc rowSpan="2"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</a:t>
                      </a:r>
                      <a:endParaRPr lang="ru-RU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включаются в игру, интересуются атрибутами</a:t>
                      </a: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любознательности познавательной мотивации</a:t>
                      </a: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rowSpan="12">
                  <a:txBody>
                    <a:bodyPr/>
                    <a:lstStyle/>
                    <a:p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СКР</a:t>
                      </a:r>
                      <a:endParaRPr lang="ru-RU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414122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играют вместе</a:t>
                      </a: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взаимодействия в игре</a:t>
                      </a: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186500">
                <a:tc rowSpan="3"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</a:t>
                      </a:r>
                      <a:endParaRPr lang="ru-RU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99FF99"/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осознают противоречие,  предлагают решение</a:t>
                      </a: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самостоятельности, целенаправленности</a:t>
                      </a: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29226">
                <a:tc vMerge="1">
                  <a:txBody>
                    <a:bodyPr/>
                    <a:lstStyle/>
                    <a:p>
                      <a:endParaRPr lang="ru-RU" sz="1600" b="1" dirty="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sz="16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16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</a:t>
                      </a:r>
                      <a:endParaRPr lang="ru-RU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615726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высказываются, отвечают на вопросы</a:t>
                      </a: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связной речи</a:t>
                      </a: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615726">
                <a:tc rowSpan="5"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</a:t>
                      </a:r>
                      <a:endParaRPr lang="ru-RU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слушают, рассматривают иллюстрации, группируют</a:t>
                      </a: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первичных представлений, умения классифицировать</a:t>
                      </a: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РР</a:t>
                      </a:r>
                      <a:endParaRPr lang="ru-RU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615726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высказываются, отвечают на вопросы</a:t>
                      </a: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связной речи, обогащения активного словаря</a:t>
                      </a: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69801">
                <a:tc vMerge="1">
                  <a:txBody>
                    <a:bodyPr/>
                    <a:lstStyle/>
                    <a:p>
                      <a:endParaRPr lang="ru-RU" sz="1600" b="1" dirty="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играют вместе</a:t>
                      </a: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взаимодействия в игре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ХР</a:t>
                      </a:r>
                      <a:endParaRPr lang="ru-RU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615726">
                <a:tc vMerge="1">
                  <a:txBody>
                    <a:bodyPr/>
                    <a:lstStyle/>
                    <a:p>
                      <a:endParaRPr lang="ru-RU" sz="1600" b="1" dirty="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выражают свое отношение к облику животных</a:t>
                      </a: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эстетического отношения к животным Австралии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69801">
                <a:tc vMerge="1">
                  <a:txBody>
                    <a:bodyPr/>
                    <a:lstStyle/>
                    <a:p>
                      <a:endParaRPr lang="ru-RU" sz="1600" b="1" dirty="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двигаются </a:t>
                      </a:r>
                      <a:r>
                        <a:rPr lang="ru-RU" sz="16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скоординированно</a:t>
                      </a: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координации движений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15726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</a:t>
                      </a:r>
                      <a:endParaRPr lang="ru-RU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проявляют</a:t>
                      </a:r>
                      <a:r>
                        <a:rPr lang="ru-RU" sz="1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свои эмоции</a:t>
                      </a: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положительного</a:t>
                      </a:r>
                      <a:r>
                        <a:rPr lang="ru-RU" sz="1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отношения к деятельности</a:t>
                      </a: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15726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</a:t>
                      </a:r>
                      <a:endParaRPr lang="ru-RU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60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ФР</a:t>
                      </a:r>
                      <a:endParaRPr lang="ru-RU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cxnSp>
        <p:nvCxnSpPr>
          <p:cNvPr id="4" name="Прямая со стрелкой 3"/>
          <p:cNvCxnSpPr/>
          <p:nvPr/>
        </p:nvCxnSpPr>
        <p:spPr>
          <a:xfrm>
            <a:off x="6975276" y="322412"/>
            <a:ext cx="1152128" cy="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 стрелкой 4"/>
          <p:cNvCxnSpPr/>
          <p:nvPr/>
        </p:nvCxnSpPr>
        <p:spPr>
          <a:xfrm>
            <a:off x="6975276" y="1052736"/>
            <a:ext cx="1773188" cy="1440160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 стрелкой 5"/>
          <p:cNvCxnSpPr/>
          <p:nvPr/>
        </p:nvCxnSpPr>
        <p:spPr>
          <a:xfrm flipV="1">
            <a:off x="6975276" y="1052736"/>
            <a:ext cx="1413148" cy="504056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 flipV="1">
            <a:off x="6975276" y="1212776"/>
            <a:ext cx="1413148" cy="864096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>
            <a:off x="6975276" y="2600908"/>
            <a:ext cx="1413148" cy="864096"/>
          </a:xfrm>
          <a:prstGeom prst="straightConnector1">
            <a:avLst/>
          </a:prstGeom>
          <a:ln w="38100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flipV="1">
            <a:off x="6949330" y="2600908"/>
            <a:ext cx="1640682" cy="648072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flipV="1">
            <a:off x="6925666" y="3483006"/>
            <a:ext cx="1462758" cy="288032"/>
          </a:xfrm>
          <a:prstGeom prst="straightConnector1">
            <a:avLst/>
          </a:prstGeom>
          <a:ln w="38100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V="1">
            <a:off x="6975276" y="1147056"/>
            <a:ext cx="1629172" cy="3240360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>
            <a:off x="6975276" y="4869160"/>
            <a:ext cx="1413148" cy="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>
            <a:off x="6925666" y="5373216"/>
            <a:ext cx="1462758" cy="1224136"/>
          </a:xfrm>
          <a:prstGeom prst="straightConnector1">
            <a:avLst/>
          </a:prstGeom>
          <a:ln w="38100">
            <a:solidFill>
              <a:schemeClr val="accent4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 flipV="1">
            <a:off x="6925666" y="1268760"/>
            <a:ext cx="1822798" cy="4716524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9442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7661066"/>
              </p:ext>
            </p:extLst>
          </p:nvPr>
        </p:nvGraphicFramePr>
        <p:xfrm>
          <a:off x="6524" y="4"/>
          <a:ext cx="9137475" cy="682640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36831"/>
                <a:gridCol w="2912507"/>
                <a:gridCol w="3203758"/>
                <a:gridCol w="1383440"/>
                <a:gridCol w="800939"/>
              </a:tblGrid>
              <a:tr h="531568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Этапы</a:t>
                      </a:r>
                      <a:endParaRPr lang="ru-RU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Действия детей</a:t>
                      </a:r>
                      <a:endParaRPr lang="ru-RU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Задачи (</a:t>
                      </a:r>
                      <a:r>
                        <a:rPr lang="ru-RU" sz="1400" b="0" i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создать</a:t>
                      </a:r>
                      <a:r>
                        <a:rPr lang="ru-RU" sz="1400" b="0" i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условия для развития…; формирования…</a:t>
                      </a:r>
                      <a:r>
                        <a:rPr lang="ru-RU" sz="14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ru-RU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Обр. обл.</a:t>
                      </a:r>
                      <a:endParaRPr lang="ru-RU"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615417">
                <a:tc rowSpan="2"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</a:t>
                      </a:r>
                      <a:endParaRPr lang="ru-RU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включаются в игру, интересуются атрибутами</a:t>
                      </a: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любознательности познавательной мотивации</a:t>
                      </a: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rowSpan="12">
                  <a:txBody>
                    <a:bodyPr/>
                    <a:lstStyle/>
                    <a:p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СКР</a:t>
                      </a:r>
                      <a:endParaRPr lang="ru-RU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413914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играют вместе</a:t>
                      </a: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взаимодействия в игре</a:t>
                      </a: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186406">
                <a:tc rowSpan="3"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</a:t>
                      </a:r>
                      <a:endParaRPr lang="ru-RU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99FF99"/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осознают противоречие,  предлагают решение</a:t>
                      </a: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самостоятельности, целенаправленности</a:t>
                      </a: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29011">
                <a:tc vMerge="1">
                  <a:txBody>
                    <a:bodyPr/>
                    <a:lstStyle/>
                    <a:p>
                      <a:endParaRPr lang="ru-RU" sz="1600" b="1" dirty="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sz="16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sz="16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</a:t>
                      </a:r>
                      <a:endParaRPr lang="ru-RU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615417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высказываются, отвечают на вопросы</a:t>
                      </a: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связной речи</a:t>
                      </a: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615417">
                <a:tc rowSpan="5"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</a:t>
                      </a:r>
                      <a:endParaRPr lang="ru-RU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слушают, рассматривают иллюстрации, группируют</a:t>
                      </a: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первичных представлений, умения классифицировать</a:t>
                      </a: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РР</a:t>
                      </a:r>
                      <a:endParaRPr lang="ru-RU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615417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высказываются, отвечают на вопросы</a:t>
                      </a: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связной речи, обогащения активного словаря</a:t>
                      </a: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69616">
                <a:tc vMerge="1">
                  <a:txBody>
                    <a:bodyPr/>
                    <a:lstStyle/>
                    <a:p>
                      <a:endParaRPr lang="ru-RU" sz="1600" b="1" dirty="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играют вместе</a:t>
                      </a: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взаимодействия в игре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ХР</a:t>
                      </a:r>
                      <a:endParaRPr lang="ru-RU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615417">
                <a:tc vMerge="1">
                  <a:txBody>
                    <a:bodyPr/>
                    <a:lstStyle/>
                    <a:p>
                      <a:endParaRPr lang="ru-RU" sz="1600" b="1" dirty="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выражают свое отношение к облику животных</a:t>
                      </a: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эстетического отношения к животным Австралии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87975">
                <a:tc vMerge="1">
                  <a:txBody>
                    <a:bodyPr/>
                    <a:lstStyle/>
                    <a:p>
                      <a:endParaRPr lang="ru-RU" sz="1600" b="1" dirty="0"/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двигаются </a:t>
                      </a:r>
                      <a:r>
                        <a:rPr lang="ru-RU" sz="16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скоординированно</a:t>
                      </a: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координации движений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15417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</a:t>
                      </a:r>
                      <a:endParaRPr lang="ru-RU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проявляют</a:t>
                      </a:r>
                      <a:r>
                        <a:rPr lang="ru-RU" sz="1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свои эмоции</a:t>
                      </a: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положительного</a:t>
                      </a:r>
                      <a:r>
                        <a:rPr lang="ru-RU" sz="16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отношения к деятельности</a:t>
                      </a: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15417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</a:t>
                      </a:r>
                      <a:endParaRPr lang="ru-RU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предполагают, где можно использовать новые умения</a:t>
                      </a:r>
                      <a:endParaRPr lang="ru-RU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самостоятельности, целенаправленности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ФР</a:t>
                      </a:r>
                      <a:endParaRPr lang="ru-RU" sz="16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cxnSp>
        <p:nvCxnSpPr>
          <p:cNvPr id="4" name="Прямая со стрелкой 3"/>
          <p:cNvCxnSpPr/>
          <p:nvPr/>
        </p:nvCxnSpPr>
        <p:spPr>
          <a:xfrm>
            <a:off x="7067883" y="332656"/>
            <a:ext cx="1152128" cy="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 стрелкой 4"/>
          <p:cNvCxnSpPr/>
          <p:nvPr/>
        </p:nvCxnSpPr>
        <p:spPr>
          <a:xfrm>
            <a:off x="6975276" y="836712"/>
            <a:ext cx="1773188" cy="1440160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 стрелкой 5"/>
          <p:cNvCxnSpPr/>
          <p:nvPr/>
        </p:nvCxnSpPr>
        <p:spPr>
          <a:xfrm flipV="1">
            <a:off x="6975276" y="909700"/>
            <a:ext cx="1413148" cy="504056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 flipV="1">
            <a:off x="6975276" y="1124744"/>
            <a:ext cx="1413148" cy="864096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/>
          <p:cNvCxnSpPr/>
          <p:nvPr/>
        </p:nvCxnSpPr>
        <p:spPr>
          <a:xfrm>
            <a:off x="6925666" y="2492896"/>
            <a:ext cx="1413148" cy="864096"/>
          </a:xfrm>
          <a:prstGeom prst="straightConnector1">
            <a:avLst/>
          </a:prstGeom>
          <a:ln w="38100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flipV="1">
            <a:off x="6963766" y="2276872"/>
            <a:ext cx="1640682" cy="864096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flipV="1">
            <a:off x="6925666" y="3547864"/>
            <a:ext cx="1462758" cy="288032"/>
          </a:xfrm>
          <a:prstGeom prst="straightConnector1">
            <a:avLst/>
          </a:prstGeom>
          <a:ln w="38100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V="1">
            <a:off x="6975276" y="1088740"/>
            <a:ext cx="1629172" cy="3240360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>
            <a:off x="6975276" y="4725144"/>
            <a:ext cx="1413148" cy="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>
            <a:off x="6925666" y="5373216"/>
            <a:ext cx="1462758" cy="1224136"/>
          </a:xfrm>
          <a:prstGeom prst="straightConnector1">
            <a:avLst/>
          </a:prstGeom>
          <a:ln w="38100">
            <a:solidFill>
              <a:schemeClr val="accent4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 flipV="1">
            <a:off x="6925666" y="1268760"/>
            <a:ext cx="1822798" cy="4716524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 flipV="1">
            <a:off x="6925666" y="1556792"/>
            <a:ext cx="1822798" cy="5040560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47011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79512" y="23501"/>
            <a:ext cx="8712968" cy="836712"/>
          </a:xfrm>
          <a:prstGeom prst="roundRect">
            <a:avLst/>
          </a:prstGeom>
          <a:solidFill>
            <a:srgbClr val="99CCFF"/>
          </a:solidFill>
          <a:ln>
            <a:solidFill>
              <a:srgbClr val="99FF99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Алгоритм </a:t>
            </a:r>
            <a:r>
              <a:rPr lang="ru-RU" sz="2400" b="1" dirty="0" smtClean="0">
                <a:solidFill>
                  <a:srgbClr val="C00000"/>
                </a:solidFill>
              </a:rPr>
              <a:t>проектирования игровой деятельности 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 в форме дидактической игры  </a:t>
            </a:r>
            <a:endParaRPr lang="ru-RU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34538" y="908720"/>
            <a:ext cx="9144000" cy="4008948"/>
          </a:xfrm>
          <a:prstGeom prst="roundRect">
            <a:avLst/>
          </a:prstGeom>
          <a:solidFill>
            <a:srgbClr val="CCECFF"/>
          </a:solidFill>
          <a:ln>
            <a:solidFill>
              <a:srgbClr val="FFFF99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fontAlgn="t"/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1) исходя из темы (дня, недели, месяца и др.), выбирает </a:t>
            </a:r>
            <a:r>
              <a:rPr lang="ru-RU" i="1" dirty="0" smtClean="0">
                <a:solidFill>
                  <a:schemeClr val="tx2">
                    <a:lumMod val="50000"/>
                  </a:schemeClr>
                </a:solidFill>
              </a:rPr>
              <a:t>новые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i="1" dirty="0" smtClean="0">
                <a:solidFill>
                  <a:schemeClr val="tx2">
                    <a:lumMod val="50000"/>
                  </a:schemeClr>
                </a:solidFill>
              </a:rPr>
              <a:t>первичные представления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, которые необходимо ввести в рамках данной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Н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ОД в качестве</a:t>
            </a:r>
            <a:r>
              <a:rPr lang="ru-RU" i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i="1" dirty="0" smtClean="0">
                <a:solidFill>
                  <a:schemeClr val="tx2">
                    <a:lumMod val="50000"/>
                  </a:schemeClr>
                </a:solidFill>
              </a:rPr>
              <a:t>нового,  затрудняющего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 игру элемента;</a:t>
            </a:r>
          </a:p>
          <a:p>
            <a:pPr lvl="0" algn="just" fontAlgn="t"/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2) формулирует </a:t>
            </a:r>
            <a:r>
              <a:rPr lang="ru-RU" i="1" dirty="0" smtClean="0">
                <a:solidFill>
                  <a:schemeClr val="tx2">
                    <a:lumMod val="50000"/>
                  </a:schemeClr>
                </a:solidFill>
              </a:rPr>
              <a:t>цель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 НОД (чему хочет научить детей);</a:t>
            </a:r>
          </a:p>
          <a:p>
            <a:pPr lvl="0" algn="just" fontAlgn="t"/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3) подбирает </a:t>
            </a:r>
            <a:r>
              <a:rPr lang="ru-RU" i="1" dirty="0" smtClean="0">
                <a:solidFill>
                  <a:schemeClr val="tx2">
                    <a:lumMod val="50000"/>
                  </a:schemeClr>
                </a:solidFill>
              </a:rPr>
              <a:t>первичные представления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, которые могут быть </a:t>
            </a:r>
            <a:r>
              <a:rPr lang="ru-RU" i="1" dirty="0" smtClean="0">
                <a:solidFill>
                  <a:schemeClr val="tx2">
                    <a:lumMod val="50000"/>
                  </a:schemeClr>
                </a:solidFill>
              </a:rPr>
              <a:t>актуализированы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 в данной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Н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ОД;</a:t>
            </a:r>
          </a:p>
          <a:p>
            <a:pPr lvl="0" algn="just" fontAlgn="t"/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4) выбирает знакомую </a:t>
            </a:r>
            <a:r>
              <a:rPr lang="ru-RU" i="1" dirty="0" smtClean="0">
                <a:solidFill>
                  <a:schemeClr val="tx2">
                    <a:lumMod val="50000"/>
                  </a:schemeClr>
                </a:solidFill>
              </a:rPr>
              <a:t>дидактическую игру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 на основе ИМЕЮЩИХСЯ у детей первичных представлений;</a:t>
            </a:r>
          </a:p>
          <a:p>
            <a:pPr algn="just" fontAlgn="t"/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5) прогнозирует, какую </a:t>
            </a:r>
            <a:r>
              <a:rPr lang="ru-RU" i="1" dirty="0" smtClean="0">
                <a:solidFill>
                  <a:schemeClr val="tx2">
                    <a:lumMod val="50000"/>
                  </a:schemeClr>
                </a:solidFill>
              </a:rPr>
              <a:t>цель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 могут поставить </a:t>
            </a:r>
            <a:r>
              <a:rPr lang="ru-RU" i="1" dirty="0" smtClean="0">
                <a:solidFill>
                  <a:schemeClr val="tx2">
                    <a:lumMod val="50000"/>
                  </a:schemeClr>
                </a:solidFill>
              </a:rPr>
              <a:t>дети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 (во что захотят поиграть);</a:t>
            </a:r>
          </a:p>
          <a:p>
            <a:pPr algn="just" fontAlgn="t"/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6) формулирует </a:t>
            </a:r>
            <a:r>
              <a:rPr lang="ru-RU" i="1" dirty="0" smtClean="0">
                <a:solidFill>
                  <a:schemeClr val="tx2">
                    <a:lumMod val="50000"/>
                  </a:schemeClr>
                </a:solidFill>
              </a:rPr>
              <a:t>задачи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 (шаги по достижению цели) для каждого этапа деятельности, соотносит задачи с соответствующими   направлениями развития;</a:t>
            </a:r>
          </a:p>
          <a:p>
            <a:pPr algn="just" fontAlgn="t"/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7) продумывает </a:t>
            </a:r>
            <a:r>
              <a:rPr lang="ru-RU" i="1" dirty="0" smtClean="0">
                <a:solidFill>
                  <a:schemeClr val="tx2">
                    <a:lumMod val="50000"/>
                  </a:schemeClr>
                </a:solidFill>
              </a:rPr>
              <a:t>действия детей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 на каждом  этапе деятельности;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51520" y="5013176"/>
            <a:ext cx="8640960" cy="1152128"/>
          </a:xfrm>
          <a:prstGeom prst="roundRect">
            <a:avLst/>
          </a:prstGeom>
          <a:solidFill>
            <a:srgbClr val="99CCFF"/>
          </a:solidFill>
          <a:ln>
            <a:solidFill>
              <a:srgbClr val="FFFF99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fontAlgn="t"/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</a:rPr>
              <a:t>8) подбирает </a:t>
            </a:r>
            <a:r>
              <a:rPr lang="ru-RU" sz="2400" b="1" i="1" dirty="0">
                <a:solidFill>
                  <a:schemeClr val="tx2">
                    <a:lumMod val="50000"/>
                  </a:schemeClr>
                </a:solidFill>
              </a:rPr>
              <a:t>игровую ситуацию</a:t>
            </a:r>
            <a:r>
              <a:rPr lang="ru-RU" sz="2400" b="1" dirty="0">
                <a:solidFill>
                  <a:schemeClr val="tx2">
                    <a:lumMod val="50000"/>
                  </a:schemeClr>
                </a:solidFill>
              </a:rPr>
              <a:t>, </a:t>
            </a:r>
            <a:r>
              <a:rPr lang="ru-RU" sz="2400" b="1" i="1" dirty="0">
                <a:solidFill>
                  <a:schemeClr val="tx2">
                    <a:lumMod val="50000"/>
                  </a:schemeClr>
                </a:solidFill>
              </a:rPr>
              <a:t>мотивирующую</a:t>
            </a:r>
            <a:r>
              <a:rPr lang="ru-RU" sz="24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</a:rPr>
              <a:t>детей</a:t>
            </a: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</a:p>
          <a:p>
            <a:pPr algn="just" fontAlgn="t"/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</a:rPr>
              <a:t>к </a:t>
            </a:r>
            <a:r>
              <a:rPr lang="ru-RU" sz="2400" dirty="0">
                <a:solidFill>
                  <a:schemeClr val="tx2">
                    <a:lumMod val="50000"/>
                  </a:schemeClr>
                </a:solidFill>
              </a:rPr>
              <a:t>данной дидактической </a:t>
            </a: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</a:rPr>
              <a:t>игре;</a:t>
            </a:r>
            <a:endParaRPr lang="ru-RU" sz="24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79512" y="908720"/>
            <a:ext cx="1512168" cy="360040"/>
          </a:xfrm>
          <a:prstGeom prst="roundRect">
            <a:avLst/>
          </a:prstGeom>
          <a:solidFill>
            <a:srgbClr val="FFFF99"/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Педагог</a:t>
            </a:r>
            <a:endParaRPr lang="ru-RU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883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79512" y="23501"/>
            <a:ext cx="8712968" cy="836712"/>
          </a:xfrm>
          <a:prstGeom prst="roundRect">
            <a:avLst/>
          </a:prstGeom>
          <a:solidFill>
            <a:srgbClr val="99CCFF"/>
          </a:solidFill>
          <a:ln>
            <a:solidFill>
              <a:srgbClr val="99FF99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Алгоритм </a:t>
            </a:r>
            <a:r>
              <a:rPr lang="ru-RU" sz="2400" b="1" dirty="0" smtClean="0">
                <a:solidFill>
                  <a:srgbClr val="C00000"/>
                </a:solidFill>
              </a:rPr>
              <a:t>проектирования игровой деятельности 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в форме дидактической игры  </a:t>
            </a:r>
            <a:endParaRPr lang="ru-RU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34538" y="1148244"/>
            <a:ext cx="9144000" cy="4440996"/>
          </a:xfrm>
          <a:prstGeom prst="roundRect">
            <a:avLst/>
          </a:prstGeom>
          <a:solidFill>
            <a:srgbClr val="CCECFF"/>
          </a:solidFill>
          <a:ln>
            <a:solidFill>
              <a:srgbClr val="FFFF99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fontAlgn="t"/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1) исходя из темы (дня, недели, месяца и др.), выбирает </a:t>
            </a:r>
            <a:r>
              <a:rPr lang="ru-RU" i="1" dirty="0" smtClean="0">
                <a:solidFill>
                  <a:schemeClr val="tx2">
                    <a:lumMod val="50000"/>
                  </a:schemeClr>
                </a:solidFill>
              </a:rPr>
              <a:t>новые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i="1" dirty="0" smtClean="0">
                <a:solidFill>
                  <a:schemeClr val="tx2">
                    <a:lumMod val="50000"/>
                  </a:schemeClr>
                </a:solidFill>
              </a:rPr>
              <a:t>первичные представления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, которые необходимо ввести в рамках данной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Н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ОД в качестве</a:t>
            </a:r>
            <a:r>
              <a:rPr lang="ru-RU" i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i="1" dirty="0" smtClean="0">
                <a:solidFill>
                  <a:schemeClr val="tx2">
                    <a:lumMod val="50000"/>
                  </a:schemeClr>
                </a:solidFill>
              </a:rPr>
              <a:t>нового, затрудняющего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 игру элемента;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  <a:p>
            <a:pPr lvl="0" algn="just" fontAlgn="t"/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2) формулирует </a:t>
            </a:r>
            <a:r>
              <a:rPr lang="ru-RU" i="1" dirty="0">
                <a:solidFill>
                  <a:schemeClr val="tx2">
                    <a:lumMod val="50000"/>
                  </a:schemeClr>
                </a:solidFill>
              </a:rPr>
              <a:t>цель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 Н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ОД (чему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хочет 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научить детей);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  <a:p>
            <a:pPr lvl="0" algn="just" fontAlgn="t"/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3) подбирает </a:t>
            </a:r>
            <a:r>
              <a:rPr lang="ru-RU" i="1" dirty="0">
                <a:solidFill>
                  <a:schemeClr val="tx2">
                    <a:lumMod val="50000"/>
                  </a:schemeClr>
                </a:solidFill>
              </a:rPr>
              <a:t>первичные представления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, которые могут быть </a:t>
            </a:r>
            <a:r>
              <a:rPr lang="ru-RU" i="1" dirty="0">
                <a:solidFill>
                  <a:schemeClr val="tx2">
                    <a:lumMod val="50000"/>
                  </a:schemeClr>
                </a:solidFill>
              </a:rPr>
              <a:t>актуализированы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 в данной 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НОД;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  <a:p>
            <a:pPr lvl="0" algn="just" fontAlgn="t"/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4) выбирает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знакомую </a:t>
            </a:r>
            <a:r>
              <a:rPr lang="ru-RU" i="1" dirty="0">
                <a:solidFill>
                  <a:schemeClr val="tx2">
                    <a:lumMod val="50000"/>
                  </a:schemeClr>
                </a:solidFill>
              </a:rPr>
              <a:t>дидактическую игру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 на основе ИМЕЮЩИХСЯ у детей первичных 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представлений;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  <a:p>
            <a:pPr algn="just" fontAlgn="t"/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5) прогнозирует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, какую </a:t>
            </a:r>
            <a:r>
              <a:rPr lang="ru-RU" i="1" dirty="0">
                <a:solidFill>
                  <a:schemeClr val="tx2">
                    <a:lumMod val="50000"/>
                  </a:schemeClr>
                </a:solidFill>
              </a:rPr>
              <a:t>цель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 могут поставить </a:t>
            </a:r>
            <a:r>
              <a:rPr lang="ru-RU" i="1" dirty="0">
                <a:solidFill>
                  <a:schemeClr val="tx2">
                    <a:lumMod val="50000"/>
                  </a:schemeClr>
                </a:solidFill>
              </a:rPr>
              <a:t>дети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 (во что захотят 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поиграть);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  <a:p>
            <a:pPr algn="just" fontAlgn="t"/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6) формулирует </a:t>
            </a:r>
            <a:r>
              <a:rPr lang="ru-RU" i="1" dirty="0">
                <a:solidFill>
                  <a:schemeClr val="tx2">
                    <a:lumMod val="50000"/>
                  </a:schemeClr>
                </a:solidFill>
              </a:rPr>
              <a:t>задачи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 (шаги по достижению цели) для каждого этапа деятельности, соотносит их с соответствующими 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 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направлениями 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развития;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  <a:p>
            <a:pPr algn="just" fontAlgn="t"/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7) продумывает </a:t>
            </a:r>
            <a:r>
              <a:rPr lang="ru-RU" i="1" dirty="0">
                <a:solidFill>
                  <a:schemeClr val="tx2">
                    <a:lumMod val="50000"/>
                  </a:schemeClr>
                </a:solidFill>
              </a:rPr>
              <a:t>действия детей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 на каждом  этапе деятельности;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  <a:p>
            <a:pPr algn="just" fontAlgn="t"/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8) подбирает </a:t>
            </a:r>
            <a:r>
              <a:rPr lang="ru-RU" i="1" dirty="0">
                <a:solidFill>
                  <a:schemeClr val="tx2">
                    <a:lumMod val="50000"/>
                  </a:schemeClr>
                </a:solidFill>
              </a:rPr>
              <a:t>игровую ситуацию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, </a:t>
            </a:r>
            <a:r>
              <a:rPr lang="ru-RU" i="1" dirty="0" smtClean="0">
                <a:solidFill>
                  <a:schemeClr val="tx2">
                    <a:lumMod val="50000"/>
                  </a:schemeClr>
                </a:solidFill>
              </a:rPr>
              <a:t>мотивирующую 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детей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к данной дидактической 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игре;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0267" y="5517232"/>
            <a:ext cx="9144000" cy="936104"/>
          </a:xfrm>
          <a:prstGeom prst="roundRect">
            <a:avLst/>
          </a:prstGeom>
          <a:solidFill>
            <a:srgbClr val="99CCFF"/>
          </a:solidFill>
          <a:ln>
            <a:solidFill>
              <a:srgbClr val="FFFF99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fontAlgn="t"/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</a:rPr>
              <a:t>9) продумывает </a:t>
            </a:r>
            <a:r>
              <a:rPr lang="ru-RU" sz="2400" b="1" i="1" dirty="0">
                <a:solidFill>
                  <a:schemeClr val="tx2">
                    <a:lumMod val="50000"/>
                  </a:schemeClr>
                </a:solidFill>
              </a:rPr>
              <a:t>вопросы</a:t>
            </a:r>
            <a:r>
              <a:rPr lang="ru-RU" sz="2400" dirty="0">
                <a:solidFill>
                  <a:schemeClr val="tx2">
                    <a:lumMod val="50000"/>
                  </a:schemeClr>
                </a:solidFill>
              </a:rPr>
              <a:t> для подведения </a:t>
            </a:r>
            <a:r>
              <a:rPr lang="ru-RU" sz="2400" b="1" i="1" dirty="0" smtClean="0">
                <a:solidFill>
                  <a:schemeClr val="tx2">
                    <a:lumMod val="50000"/>
                  </a:schemeClr>
                </a:solidFill>
              </a:rPr>
              <a:t>итогов</a:t>
            </a:r>
            <a:r>
              <a:rPr lang="ru-RU" sz="2400" dirty="0">
                <a:solidFill>
                  <a:schemeClr val="tx2">
                    <a:lumMod val="50000"/>
                  </a:schemeClr>
                </a:solidFill>
              </a:rPr>
              <a:t>;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79512" y="908720"/>
            <a:ext cx="1512168" cy="360040"/>
          </a:xfrm>
          <a:prstGeom prst="roundRect">
            <a:avLst/>
          </a:prstGeom>
          <a:solidFill>
            <a:srgbClr val="FFFF99"/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Педагог</a:t>
            </a:r>
            <a:endParaRPr lang="ru-RU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210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79512" y="23501"/>
            <a:ext cx="8712968" cy="836712"/>
          </a:xfrm>
          <a:prstGeom prst="roundRect">
            <a:avLst/>
          </a:prstGeom>
          <a:solidFill>
            <a:srgbClr val="99CCFF"/>
          </a:solidFill>
          <a:ln>
            <a:solidFill>
              <a:srgbClr val="99FF99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Алгоритм </a:t>
            </a:r>
            <a:r>
              <a:rPr lang="ru-RU" sz="2400" b="1" dirty="0" smtClean="0">
                <a:solidFill>
                  <a:srgbClr val="C00000"/>
                </a:solidFill>
              </a:rPr>
              <a:t>проектирования игровой деятельности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 в форме дидактической игры </a:t>
            </a:r>
            <a:endParaRPr lang="ru-RU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34538" y="1076236"/>
            <a:ext cx="9144000" cy="4440996"/>
          </a:xfrm>
          <a:prstGeom prst="roundRect">
            <a:avLst/>
          </a:prstGeom>
          <a:solidFill>
            <a:srgbClr val="CCECFF"/>
          </a:solidFill>
          <a:ln>
            <a:solidFill>
              <a:srgbClr val="FFFF99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fontAlgn="t"/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1) исходя из темы (дня, недели, месяца и др.), выбирает </a:t>
            </a:r>
            <a:r>
              <a:rPr lang="ru-RU" i="1" dirty="0" smtClean="0">
                <a:solidFill>
                  <a:schemeClr val="tx2">
                    <a:lumMod val="50000"/>
                  </a:schemeClr>
                </a:solidFill>
              </a:rPr>
              <a:t>новые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i="1" dirty="0" smtClean="0">
                <a:solidFill>
                  <a:schemeClr val="tx2">
                    <a:lumMod val="50000"/>
                  </a:schemeClr>
                </a:solidFill>
              </a:rPr>
              <a:t>первичные представления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, которые необходимо ввести в рамках данной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Н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ОД в качестве</a:t>
            </a:r>
            <a:r>
              <a:rPr lang="ru-RU" i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i="1" dirty="0" smtClean="0">
                <a:solidFill>
                  <a:schemeClr val="tx2">
                    <a:lumMod val="50000"/>
                  </a:schemeClr>
                </a:solidFill>
              </a:rPr>
              <a:t>нового, затрудняющего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 игру элемента;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  <a:p>
            <a:pPr lvl="0" algn="just" fontAlgn="t"/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2) формулирует </a:t>
            </a:r>
            <a:r>
              <a:rPr lang="ru-RU" i="1" dirty="0">
                <a:solidFill>
                  <a:schemeClr val="tx2">
                    <a:lumMod val="50000"/>
                  </a:schemeClr>
                </a:solidFill>
              </a:rPr>
              <a:t>цель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НОД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(чему хочет 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научить детей);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  <a:p>
            <a:pPr lvl="0" algn="just" fontAlgn="t"/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3) подбирает </a:t>
            </a:r>
            <a:r>
              <a:rPr lang="ru-RU" i="1" dirty="0">
                <a:solidFill>
                  <a:schemeClr val="tx2">
                    <a:lumMod val="50000"/>
                  </a:schemeClr>
                </a:solidFill>
              </a:rPr>
              <a:t>первичные представления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, которые могут быть </a:t>
            </a:r>
            <a:r>
              <a:rPr lang="ru-RU" i="1" dirty="0">
                <a:solidFill>
                  <a:schemeClr val="tx2">
                    <a:lumMod val="50000"/>
                  </a:schemeClr>
                </a:solidFill>
              </a:rPr>
              <a:t>актуализированы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 в данной 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НОД;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  <a:p>
            <a:pPr lvl="0" algn="just" fontAlgn="t"/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4) выбирает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знакомую </a:t>
            </a:r>
            <a:r>
              <a:rPr lang="ru-RU" i="1" dirty="0">
                <a:solidFill>
                  <a:schemeClr val="tx2">
                    <a:lumMod val="50000"/>
                  </a:schemeClr>
                </a:solidFill>
              </a:rPr>
              <a:t>дидактическую игру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 на основе ИМЕЮЩИХСЯ у детей первичных 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представлений;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  <a:p>
            <a:pPr algn="just" fontAlgn="t"/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5) прогнозирует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, какую </a:t>
            </a:r>
            <a:r>
              <a:rPr lang="ru-RU" i="1" dirty="0">
                <a:solidFill>
                  <a:schemeClr val="tx2">
                    <a:lumMod val="50000"/>
                  </a:schemeClr>
                </a:solidFill>
              </a:rPr>
              <a:t>цель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 могут поставить </a:t>
            </a:r>
            <a:r>
              <a:rPr lang="ru-RU" i="1" dirty="0">
                <a:solidFill>
                  <a:schemeClr val="tx2">
                    <a:lumMod val="50000"/>
                  </a:schemeClr>
                </a:solidFill>
              </a:rPr>
              <a:t>дети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 (во что захотят 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поиграть);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  <a:p>
            <a:pPr algn="just" fontAlgn="t"/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6) формулирует </a:t>
            </a:r>
            <a:r>
              <a:rPr lang="ru-RU" i="1" dirty="0">
                <a:solidFill>
                  <a:schemeClr val="tx2">
                    <a:lumMod val="50000"/>
                  </a:schemeClr>
                </a:solidFill>
              </a:rPr>
              <a:t>задачи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 (шаги по достижению цели) для каждого этапа деятельности, соотносит 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задачи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с соответствующими 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 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направлениями 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развития;</a:t>
            </a:r>
          </a:p>
          <a:p>
            <a:pPr algn="just" fontAlgn="t"/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7) продумывает </a:t>
            </a:r>
            <a:r>
              <a:rPr lang="ru-RU" i="1" dirty="0">
                <a:solidFill>
                  <a:schemeClr val="tx2">
                    <a:lumMod val="50000"/>
                  </a:schemeClr>
                </a:solidFill>
              </a:rPr>
              <a:t>действия </a:t>
            </a:r>
            <a:r>
              <a:rPr lang="ru-RU" i="1" dirty="0" smtClean="0">
                <a:solidFill>
                  <a:schemeClr val="tx2">
                    <a:lumMod val="50000"/>
                  </a:schemeClr>
                </a:solidFill>
              </a:rPr>
              <a:t>детей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 на каждом  этапе деятельности;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  <a:p>
            <a:pPr algn="just" fontAlgn="t"/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8) подбирает </a:t>
            </a:r>
            <a:r>
              <a:rPr lang="ru-RU" i="1" dirty="0">
                <a:solidFill>
                  <a:schemeClr val="tx2">
                    <a:lumMod val="50000"/>
                  </a:schemeClr>
                </a:solidFill>
              </a:rPr>
              <a:t>игровую ситуацию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, </a:t>
            </a:r>
            <a:r>
              <a:rPr lang="ru-RU" i="1" dirty="0">
                <a:solidFill>
                  <a:schemeClr val="tx2">
                    <a:lumMod val="50000"/>
                  </a:schemeClr>
                </a:solidFill>
              </a:rPr>
              <a:t>мотивирующую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детей к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данной дидактической 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игре;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  <a:p>
            <a:pPr algn="just" fontAlgn="t"/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9) продумывает </a:t>
            </a:r>
            <a:r>
              <a:rPr lang="ru-RU" i="1" dirty="0">
                <a:solidFill>
                  <a:schemeClr val="tx2">
                    <a:lumMod val="50000"/>
                  </a:schemeClr>
                </a:solidFill>
              </a:rPr>
              <a:t>вопросы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 для подведения </a:t>
            </a:r>
            <a:r>
              <a:rPr lang="ru-RU" i="1" dirty="0" smtClean="0">
                <a:solidFill>
                  <a:schemeClr val="tx2">
                    <a:lumMod val="50000"/>
                  </a:schemeClr>
                </a:solidFill>
              </a:rPr>
              <a:t>итогов;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0267" y="5733256"/>
            <a:ext cx="9144000" cy="720080"/>
          </a:xfrm>
          <a:prstGeom prst="roundRect">
            <a:avLst/>
          </a:prstGeom>
          <a:solidFill>
            <a:srgbClr val="99CCFF"/>
          </a:solidFill>
          <a:ln>
            <a:solidFill>
              <a:srgbClr val="FFFF99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fontAlgn="t"/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</a:rPr>
              <a:t>10) выбирает </a:t>
            </a:r>
            <a:r>
              <a:rPr lang="ru-RU" sz="2400" b="1" i="1" dirty="0">
                <a:solidFill>
                  <a:schemeClr val="tx2">
                    <a:lumMod val="50000"/>
                  </a:schemeClr>
                </a:solidFill>
              </a:rPr>
              <a:t>задание</a:t>
            </a:r>
            <a:r>
              <a:rPr lang="ru-RU" sz="24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2400" b="1" i="1" dirty="0">
                <a:solidFill>
                  <a:schemeClr val="tx2">
                    <a:lumMod val="50000"/>
                  </a:schemeClr>
                </a:solidFill>
              </a:rPr>
              <a:t>на закрепление</a:t>
            </a:r>
            <a:r>
              <a:rPr lang="ru-RU" sz="24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2400" b="1" i="1" dirty="0" smtClean="0">
                <a:solidFill>
                  <a:schemeClr val="tx2">
                    <a:lumMod val="50000"/>
                  </a:schemeClr>
                </a:solidFill>
              </a:rPr>
              <a:t>новых </a:t>
            </a: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</a:rPr>
              <a:t>первичных представлений;</a:t>
            </a:r>
            <a:endParaRPr lang="ru-RU" sz="24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79512" y="836712"/>
            <a:ext cx="1512168" cy="360040"/>
          </a:xfrm>
          <a:prstGeom prst="roundRect">
            <a:avLst/>
          </a:prstGeom>
          <a:solidFill>
            <a:srgbClr val="FFFF99"/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Педагог</a:t>
            </a:r>
            <a:endParaRPr lang="ru-RU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80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79512" y="23501"/>
            <a:ext cx="8712968" cy="836712"/>
          </a:xfrm>
          <a:prstGeom prst="roundRect">
            <a:avLst/>
          </a:prstGeom>
          <a:solidFill>
            <a:srgbClr val="99CCFF"/>
          </a:solidFill>
          <a:ln>
            <a:solidFill>
              <a:srgbClr val="99FF99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Алгоритм </a:t>
            </a:r>
            <a:r>
              <a:rPr lang="ru-RU" sz="2400" b="1" dirty="0" smtClean="0">
                <a:solidFill>
                  <a:srgbClr val="C00000"/>
                </a:solidFill>
              </a:rPr>
              <a:t>проектирования игровой деятельности 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 в форме дидактической игры </a:t>
            </a:r>
            <a:endParaRPr lang="ru-RU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34538" y="1004228"/>
            <a:ext cx="9144000" cy="4729028"/>
          </a:xfrm>
          <a:prstGeom prst="roundRect">
            <a:avLst/>
          </a:prstGeom>
          <a:solidFill>
            <a:srgbClr val="CCECFF"/>
          </a:solidFill>
          <a:ln>
            <a:solidFill>
              <a:srgbClr val="FFFF99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fontAlgn="t"/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1) исходя из темы (дня, недели, месяца и др.), выбирает </a:t>
            </a:r>
            <a:r>
              <a:rPr lang="ru-RU" i="1" dirty="0" smtClean="0">
                <a:solidFill>
                  <a:schemeClr val="tx2">
                    <a:lumMod val="50000"/>
                  </a:schemeClr>
                </a:solidFill>
              </a:rPr>
              <a:t>новые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i="1" dirty="0" smtClean="0">
                <a:solidFill>
                  <a:schemeClr val="tx2">
                    <a:lumMod val="50000"/>
                  </a:schemeClr>
                </a:solidFill>
              </a:rPr>
              <a:t>первичные представления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, которые необходимо ввести в рамках данной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Н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ОД в качестве</a:t>
            </a:r>
            <a:r>
              <a:rPr lang="ru-RU" i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i="1" dirty="0" smtClean="0">
                <a:solidFill>
                  <a:schemeClr val="tx2">
                    <a:lumMod val="50000"/>
                  </a:schemeClr>
                </a:solidFill>
              </a:rPr>
              <a:t>нового, затрудняющего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 игру элемента;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  <a:p>
            <a:pPr lvl="0" algn="just" fontAlgn="t"/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2) формулирует </a:t>
            </a:r>
            <a:r>
              <a:rPr lang="ru-RU" i="1" dirty="0">
                <a:solidFill>
                  <a:schemeClr val="tx2">
                    <a:lumMod val="50000"/>
                  </a:schemeClr>
                </a:solidFill>
              </a:rPr>
              <a:t>цель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 Н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ОД 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(чему хочет 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научить детей);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  <a:p>
            <a:pPr lvl="0" algn="just" fontAlgn="t"/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3) подбирает </a:t>
            </a:r>
            <a:r>
              <a:rPr lang="ru-RU" i="1" dirty="0">
                <a:solidFill>
                  <a:schemeClr val="tx2">
                    <a:lumMod val="50000"/>
                  </a:schemeClr>
                </a:solidFill>
              </a:rPr>
              <a:t>первичные представления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, которые могут быть </a:t>
            </a:r>
            <a:r>
              <a:rPr lang="ru-RU" i="1" dirty="0">
                <a:solidFill>
                  <a:schemeClr val="tx2">
                    <a:lumMod val="50000"/>
                  </a:schemeClr>
                </a:solidFill>
              </a:rPr>
              <a:t>актуализированы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 в данной 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НОД;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  <a:p>
            <a:pPr lvl="0" algn="just" fontAlgn="t"/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4) выбирает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знакомую </a:t>
            </a:r>
            <a:r>
              <a:rPr lang="ru-RU" i="1" dirty="0">
                <a:solidFill>
                  <a:schemeClr val="tx2">
                    <a:lumMod val="50000"/>
                  </a:schemeClr>
                </a:solidFill>
              </a:rPr>
              <a:t>дидактическую игру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 на основе ИМЕЮЩИХСЯ у детей первичных 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представлений;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  <a:p>
            <a:pPr algn="just" fontAlgn="t"/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5) прогнозирует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, какую </a:t>
            </a:r>
            <a:r>
              <a:rPr lang="ru-RU" i="1" dirty="0">
                <a:solidFill>
                  <a:schemeClr val="tx2">
                    <a:lumMod val="50000"/>
                  </a:schemeClr>
                </a:solidFill>
              </a:rPr>
              <a:t>цель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 могут поставить </a:t>
            </a:r>
            <a:r>
              <a:rPr lang="ru-RU" i="1" dirty="0">
                <a:solidFill>
                  <a:schemeClr val="tx2">
                    <a:lumMod val="50000"/>
                  </a:schemeClr>
                </a:solidFill>
              </a:rPr>
              <a:t>дети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 (во что захотят 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поиграть);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  <a:p>
            <a:pPr algn="just" fontAlgn="t"/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6) формулирует </a:t>
            </a:r>
            <a:r>
              <a:rPr lang="ru-RU" i="1" dirty="0">
                <a:solidFill>
                  <a:schemeClr val="tx2">
                    <a:lumMod val="50000"/>
                  </a:schemeClr>
                </a:solidFill>
              </a:rPr>
              <a:t>задачи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 (шаги по достижению цели) для каждого этапа деятельности, соотносит 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задачи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с соответствующими 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 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направлениями 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развития; </a:t>
            </a:r>
          </a:p>
          <a:p>
            <a:pPr algn="just" fontAlgn="t"/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7) продумывает </a:t>
            </a:r>
            <a:r>
              <a:rPr lang="ru-RU" i="1" dirty="0">
                <a:solidFill>
                  <a:schemeClr val="tx2">
                    <a:lumMod val="50000"/>
                  </a:schemeClr>
                </a:solidFill>
              </a:rPr>
              <a:t>действия </a:t>
            </a:r>
            <a:r>
              <a:rPr lang="ru-RU" i="1" dirty="0" smtClean="0">
                <a:solidFill>
                  <a:schemeClr val="tx2">
                    <a:lumMod val="50000"/>
                  </a:schemeClr>
                </a:solidFill>
              </a:rPr>
              <a:t>детей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 на каждом  этапе деятельности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;</a:t>
            </a:r>
          </a:p>
          <a:p>
            <a:pPr algn="just" fontAlgn="t"/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8) подбирает </a:t>
            </a:r>
            <a:r>
              <a:rPr lang="ru-RU" i="1" dirty="0">
                <a:solidFill>
                  <a:schemeClr val="tx2">
                    <a:lumMod val="50000"/>
                  </a:schemeClr>
                </a:solidFill>
              </a:rPr>
              <a:t>игровую ситуацию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, </a:t>
            </a:r>
            <a:r>
              <a:rPr lang="ru-RU" i="1" dirty="0">
                <a:solidFill>
                  <a:schemeClr val="tx2">
                    <a:lumMod val="50000"/>
                  </a:schemeClr>
                </a:solidFill>
              </a:rPr>
              <a:t>мотивирующую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детей к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данной дидактической 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игре;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  <a:p>
            <a:pPr algn="just" fontAlgn="t"/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9) продумывает </a:t>
            </a:r>
            <a:r>
              <a:rPr lang="ru-RU" i="1" dirty="0">
                <a:solidFill>
                  <a:schemeClr val="tx2">
                    <a:lumMod val="50000"/>
                  </a:schemeClr>
                </a:solidFill>
              </a:rPr>
              <a:t>вопросы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 для подведения </a:t>
            </a:r>
            <a:r>
              <a:rPr lang="ru-RU" i="1" dirty="0" smtClean="0">
                <a:solidFill>
                  <a:schemeClr val="tx2">
                    <a:lumMod val="50000"/>
                  </a:schemeClr>
                </a:solidFill>
              </a:rPr>
              <a:t>итогов;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  <a:p>
            <a:pPr algn="just" fontAlgn="t"/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10) выбирает </a:t>
            </a:r>
            <a:r>
              <a:rPr lang="ru-RU" i="1" dirty="0">
                <a:solidFill>
                  <a:schemeClr val="tx2">
                    <a:lumMod val="50000"/>
                  </a:schemeClr>
                </a:solidFill>
              </a:rPr>
              <a:t>задание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i="1" dirty="0">
                <a:solidFill>
                  <a:schemeClr val="tx2">
                    <a:lumMod val="50000"/>
                  </a:schemeClr>
                </a:solidFill>
              </a:rPr>
              <a:t>на закрепление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i="1" dirty="0" smtClean="0">
                <a:solidFill>
                  <a:schemeClr val="tx2">
                    <a:lumMod val="50000"/>
                  </a:schemeClr>
                </a:solidFill>
              </a:rPr>
              <a:t>новых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 первичных представлений;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0267" y="5733256"/>
            <a:ext cx="9144000" cy="720080"/>
          </a:xfrm>
          <a:prstGeom prst="roundRect">
            <a:avLst/>
          </a:prstGeom>
          <a:solidFill>
            <a:srgbClr val="99CCFF"/>
          </a:solidFill>
          <a:ln>
            <a:solidFill>
              <a:srgbClr val="FFFF99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fontAlgn="t"/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</a:rPr>
              <a:t>11) формулирует </a:t>
            </a:r>
            <a:r>
              <a:rPr lang="ru-RU" sz="2400" b="1" i="1" dirty="0">
                <a:solidFill>
                  <a:schemeClr val="tx2">
                    <a:lumMod val="50000"/>
                  </a:schemeClr>
                </a:solidFill>
              </a:rPr>
              <a:t>вопросы </a:t>
            </a:r>
            <a:r>
              <a:rPr lang="ru-RU" sz="2400" b="1" i="1">
                <a:solidFill>
                  <a:schemeClr val="tx2">
                    <a:lumMod val="50000"/>
                  </a:schemeClr>
                </a:solidFill>
              </a:rPr>
              <a:t>для </a:t>
            </a:r>
            <a:r>
              <a:rPr lang="ru-RU" sz="2400" b="1" i="1" smtClean="0">
                <a:solidFill>
                  <a:schemeClr val="tx2">
                    <a:lumMod val="50000"/>
                  </a:schemeClr>
                </a:solidFill>
              </a:rPr>
              <a:t>рефлексии и перспективного этапа</a:t>
            </a:r>
            <a:r>
              <a:rPr lang="ru-RU" sz="2400" smtClean="0">
                <a:solidFill>
                  <a:schemeClr val="tx2">
                    <a:lumMod val="50000"/>
                  </a:schemeClr>
                </a:solidFill>
              </a:rPr>
              <a:t>.</a:t>
            </a:r>
            <a:endParaRPr lang="ru-RU" sz="24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5496" y="764704"/>
            <a:ext cx="1512168" cy="360040"/>
          </a:xfrm>
          <a:prstGeom prst="roundRect">
            <a:avLst/>
          </a:prstGeom>
          <a:solidFill>
            <a:srgbClr val="FFFF99"/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Педагог</a:t>
            </a:r>
            <a:endParaRPr lang="ru-RU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018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104"/>
          <a:stretch/>
        </p:blipFill>
        <p:spPr>
          <a:xfrm>
            <a:off x="0" y="-1"/>
            <a:ext cx="9143999" cy="540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6811346" y="6528430"/>
            <a:ext cx="234170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dirty="0" smtClean="0">
                <a:solidFill>
                  <a:schemeClr val="bg2">
                    <a:lumMod val="2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©</a:t>
            </a:r>
            <a:r>
              <a:rPr lang="en-US" sz="1500" dirty="0" smtClean="0">
                <a:solidFill>
                  <a:schemeClr val="bg2">
                    <a:lumMod val="2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ru-RU" sz="1500" dirty="0" smtClean="0">
                <a:solidFill>
                  <a:schemeClr val="bg2">
                    <a:lumMod val="2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ООО «БАЛАСС», 201</a:t>
            </a:r>
            <a:r>
              <a:rPr lang="en-US" sz="1500" dirty="0" smtClean="0">
                <a:solidFill>
                  <a:schemeClr val="bg2">
                    <a:lumMod val="2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6</a:t>
            </a:r>
            <a:endParaRPr lang="ru-RU" sz="1500" dirty="0">
              <a:solidFill>
                <a:schemeClr val="bg2">
                  <a:lumMod val="25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48966" y="83406"/>
            <a:ext cx="7795033" cy="369332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ru-RU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Современные дети: особенности развития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214" y="764703"/>
            <a:ext cx="9143999" cy="20162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 rtlCol="0" anchor="t" anchorCtr="0">
            <a:normAutofit lnSpcReduction="10000"/>
          </a:bodyPr>
          <a:lstStyle/>
          <a:p>
            <a:pPr algn="just"/>
            <a:r>
              <a:rPr lang="ru-RU" sz="3200" b="1" dirty="0">
                <a:solidFill>
                  <a:schemeClr val="tx2">
                    <a:lumMod val="7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В минимально короткий пятилетний период снизилось когнитивное развитие детей дошкольного возраста, снижается и развитие креативности. </a:t>
            </a:r>
          </a:p>
        </p:txBody>
      </p:sp>
      <p:pic>
        <p:nvPicPr>
          <p:cNvPr id="7" name="Picture 2" descr="http://old.ikirov.ru/img/News/81576/News.student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3520" y="3211292"/>
            <a:ext cx="6044952" cy="3200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8105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79512" y="23501"/>
            <a:ext cx="8712968" cy="836712"/>
          </a:xfrm>
          <a:prstGeom prst="roundRect">
            <a:avLst/>
          </a:prstGeom>
          <a:solidFill>
            <a:srgbClr val="99CCFF"/>
          </a:solidFill>
          <a:ln>
            <a:solidFill>
              <a:srgbClr val="99FF99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Алгоритм </a:t>
            </a:r>
            <a:r>
              <a:rPr lang="ru-RU" sz="2400" b="1" dirty="0" smtClean="0">
                <a:solidFill>
                  <a:srgbClr val="C00000"/>
                </a:solidFill>
              </a:rPr>
              <a:t>проектирования игровой деятельности 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 в форме дидактической игры</a:t>
            </a:r>
            <a:endParaRPr lang="ru-RU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32929" y="1004228"/>
            <a:ext cx="9144000" cy="5809148"/>
          </a:xfrm>
          <a:prstGeom prst="roundRect">
            <a:avLst/>
          </a:prstGeom>
          <a:solidFill>
            <a:srgbClr val="CCECFF"/>
          </a:solidFill>
          <a:ln>
            <a:solidFill>
              <a:srgbClr val="FFFF99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fontAlgn="t"/>
            <a:r>
              <a:rPr lang="ru-RU" sz="1900" dirty="0" smtClean="0">
                <a:solidFill>
                  <a:schemeClr val="tx2">
                    <a:lumMod val="50000"/>
                  </a:schemeClr>
                </a:solidFill>
              </a:rPr>
              <a:t>1) исходя </a:t>
            </a:r>
            <a:r>
              <a:rPr lang="ru-RU" sz="1900" dirty="0">
                <a:solidFill>
                  <a:schemeClr val="tx2">
                    <a:lumMod val="50000"/>
                  </a:schemeClr>
                </a:solidFill>
              </a:rPr>
              <a:t>из темы (дня, недели, месяца и др.), выбирает </a:t>
            </a:r>
            <a:r>
              <a:rPr lang="ru-RU" sz="1900" i="1" dirty="0" smtClean="0">
                <a:solidFill>
                  <a:schemeClr val="tx2">
                    <a:lumMod val="50000"/>
                  </a:schemeClr>
                </a:solidFill>
              </a:rPr>
              <a:t>новые</a:t>
            </a:r>
            <a:r>
              <a:rPr lang="ru-RU" sz="19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900" i="1" dirty="0" smtClean="0">
                <a:solidFill>
                  <a:schemeClr val="tx2">
                    <a:lumMod val="50000"/>
                  </a:schemeClr>
                </a:solidFill>
              </a:rPr>
              <a:t>первичные </a:t>
            </a:r>
            <a:r>
              <a:rPr lang="ru-RU" sz="1900" i="1" dirty="0">
                <a:solidFill>
                  <a:schemeClr val="tx2">
                    <a:lumMod val="50000"/>
                  </a:schemeClr>
                </a:solidFill>
              </a:rPr>
              <a:t>представления</a:t>
            </a:r>
            <a:r>
              <a:rPr lang="ru-RU" sz="1900" dirty="0">
                <a:solidFill>
                  <a:schemeClr val="tx2">
                    <a:lumMod val="50000"/>
                  </a:schemeClr>
                </a:solidFill>
              </a:rPr>
              <a:t>, которые необходимо ввести в рамках </a:t>
            </a:r>
            <a:r>
              <a:rPr lang="ru-RU" sz="1900" dirty="0" smtClean="0">
                <a:solidFill>
                  <a:schemeClr val="tx2">
                    <a:lumMod val="50000"/>
                  </a:schemeClr>
                </a:solidFill>
              </a:rPr>
              <a:t>данной </a:t>
            </a:r>
            <a:r>
              <a:rPr lang="ru-RU" sz="1900" dirty="0">
                <a:solidFill>
                  <a:schemeClr val="tx2">
                    <a:lumMod val="50000"/>
                  </a:schemeClr>
                </a:solidFill>
              </a:rPr>
              <a:t>Н</a:t>
            </a:r>
            <a:r>
              <a:rPr lang="ru-RU" sz="1900" dirty="0" smtClean="0">
                <a:solidFill>
                  <a:schemeClr val="tx2">
                    <a:lumMod val="50000"/>
                  </a:schemeClr>
                </a:solidFill>
              </a:rPr>
              <a:t>ОД </a:t>
            </a:r>
            <a:r>
              <a:rPr lang="ru-RU" sz="1900" dirty="0">
                <a:solidFill>
                  <a:schemeClr val="tx2">
                    <a:lumMod val="50000"/>
                  </a:schemeClr>
                </a:solidFill>
              </a:rPr>
              <a:t>в </a:t>
            </a:r>
            <a:r>
              <a:rPr lang="ru-RU" sz="1900" dirty="0" smtClean="0">
                <a:solidFill>
                  <a:schemeClr val="tx2">
                    <a:lumMod val="50000"/>
                  </a:schemeClr>
                </a:solidFill>
              </a:rPr>
              <a:t>качестве</a:t>
            </a:r>
            <a:r>
              <a:rPr lang="ru-RU" sz="1900" i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900" i="1" dirty="0" smtClean="0">
                <a:solidFill>
                  <a:schemeClr val="tx2">
                    <a:lumMod val="50000"/>
                  </a:schemeClr>
                </a:solidFill>
              </a:rPr>
              <a:t>нового,  </a:t>
            </a:r>
            <a:r>
              <a:rPr lang="ru-RU" sz="1900" i="1" dirty="0">
                <a:solidFill>
                  <a:schemeClr val="tx2">
                    <a:lumMod val="50000"/>
                  </a:schemeClr>
                </a:solidFill>
              </a:rPr>
              <a:t>затрудняющего</a:t>
            </a:r>
            <a:r>
              <a:rPr lang="ru-RU" sz="1900" dirty="0">
                <a:solidFill>
                  <a:schemeClr val="tx2">
                    <a:lumMod val="50000"/>
                  </a:schemeClr>
                </a:solidFill>
              </a:rPr>
              <a:t> игру </a:t>
            </a:r>
            <a:r>
              <a:rPr lang="ru-RU" sz="1900" dirty="0" smtClean="0">
                <a:solidFill>
                  <a:schemeClr val="tx2">
                    <a:lumMod val="50000"/>
                  </a:schemeClr>
                </a:solidFill>
              </a:rPr>
              <a:t>элемента;</a:t>
            </a:r>
            <a:endParaRPr lang="ru-RU" sz="1900" dirty="0">
              <a:solidFill>
                <a:schemeClr val="tx2">
                  <a:lumMod val="50000"/>
                </a:schemeClr>
              </a:solidFill>
            </a:endParaRPr>
          </a:p>
          <a:p>
            <a:pPr lvl="0" algn="just" fontAlgn="t"/>
            <a:r>
              <a:rPr lang="ru-RU" sz="1900" dirty="0" smtClean="0">
                <a:solidFill>
                  <a:schemeClr val="tx2">
                    <a:lumMod val="50000"/>
                  </a:schemeClr>
                </a:solidFill>
              </a:rPr>
              <a:t>2) формулирует </a:t>
            </a:r>
            <a:r>
              <a:rPr lang="ru-RU" sz="1900" i="1" dirty="0">
                <a:solidFill>
                  <a:schemeClr val="tx2">
                    <a:lumMod val="50000"/>
                  </a:schemeClr>
                </a:solidFill>
              </a:rPr>
              <a:t>цель</a:t>
            </a:r>
            <a:r>
              <a:rPr lang="ru-RU" sz="19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900" dirty="0" smtClean="0">
                <a:solidFill>
                  <a:schemeClr val="tx2">
                    <a:lumMod val="50000"/>
                  </a:schemeClr>
                </a:solidFill>
              </a:rPr>
              <a:t>НОД </a:t>
            </a:r>
            <a:r>
              <a:rPr lang="ru-RU" sz="1900" dirty="0">
                <a:solidFill>
                  <a:schemeClr val="tx2">
                    <a:lumMod val="50000"/>
                  </a:schemeClr>
                </a:solidFill>
              </a:rPr>
              <a:t>(чему хочет </a:t>
            </a:r>
            <a:r>
              <a:rPr lang="ru-RU" sz="1900" dirty="0" smtClean="0">
                <a:solidFill>
                  <a:schemeClr val="tx2">
                    <a:lumMod val="50000"/>
                  </a:schemeClr>
                </a:solidFill>
              </a:rPr>
              <a:t>научить детей);</a:t>
            </a:r>
            <a:endParaRPr lang="ru-RU" sz="1900" dirty="0">
              <a:solidFill>
                <a:schemeClr val="tx2">
                  <a:lumMod val="50000"/>
                </a:schemeClr>
              </a:solidFill>
            </a:endParaRPr>
          </a:p>
          <a:p>
            <a:pPr lvl="0" algn="just" fontAlgn="t"/>
            <a:r>
              <a:rPr lang="ru-RU" sz="1900" dirty="0" smtClean="0">
                <a:solidFill>
                  <a:schemeClr val="tx2">
                    <a:lumMod val="50000"/>
                  </a:schemeClr>
                </a:solidFill>
              </a:rPr>
              <a:t>3) подбирает </a:t>
            </a:r>
            <a:r>
              <a:rPr lang="ru-RU" sz="1900" i="1" dirty="0">
                <a:solidFill>
                  <a:schemeClr val="tx2">
                    <a:lumMod val="50000"/>
                  </a:schemeClr>
                </a:solidFill>
              </a:rPr>
              <a:t>первичные представления</a:t>
            </a:r>
            <a:r>
              <a:rPr lang="ru-RU" sz="1900" dirty="0">
                <a:solidFill>
                  <a:schemeClr val="tx2">
                    <a:lumMod val="50000"/>
                  </a:schemeClr>
                </a:solidFill>
              </a:rPr>
              <a:t>, которые могут быть </a:t>
            </a:r>
            <a:r>
              <a:rPr lang="ru-RU" sz="1900" i="1" dirty="0">
                <a:solidFill>
                  <a:schemeClr val="tx2">
                    <a:lumMod val="50000"/>
                  </a:schemeClr>
                </a:solidFill>
              </a:rPr>
              <a:t>актуализированы</a:t>
            </a:r>
            <a:r>
              <a:rPr lang="ru-RU" sz="1900" dirty="0">
                <a:solidFill>
                  <a:schemeClr val="tx2">
                    <a:lumMod val="50000"/>
                  </a:schemeClr>
                </a:solidFill>
              </a:rPr>
              <a:t> в данной </a:t>
            </a:r>
            <a:r>
              <a:rPr lang="ru-RU" sz="1900" dirty="0" smtClean="0">
                <a:solidFill>
                  <a:schemeClr val="tx2">
                    <a:lumMod val="50000"/>
                  </a:schemeClr>
                </a:solidFill>
              </a:rPr>
              <a:t>НОД;</a:t>
            </a:r>
            <a:endParaRPr lang="ru-RU" sz="1900" dirty="0">
              <a:solidFill>
                <a:schemeClr val="tx2">
                  <a:lumMod val="50000"/>
                </a:schemeClr>
              </a:solidFill>
            </a:endParaRPr>
          </a:p>
          <a:p>
            <a:pPr lvl="0" algn="just" fontAlgn="t"/>
            <a:r>
              <a:rPr lang="ru-RU" sz="1900" dirty="0" smtClean="0">
                <a:solidFill>
                  <a:schemeClr val="tx2">
                    <a:lumMod val="50000"/>
                  </a:schemeClr>
                </a:solidFill>
              </a:rPr>
              <a:t>4) выбирает </a:t>
            </a:r>
            <a:r>
              <a:rPr lang="ru-RU" sz="1900" dirty="0">
                <a:solidFill>
                  <a:schemeClr val="tx2">
                    <a:lumMod val="50000"/>
                  </a:schemeClr>
                </a:solidFill>
              </a:rPr>
              <a:t>знакомую </a:t>
            </a:r>
            <a:r>
              <a:rPr lang="ru-RU" sz="1900" i="1" dirty="0">
                <a:solidFill>
                  <a:schemeClr val="tx2">
                    <a:lumMod val="50000"/>
                  </a:schemeClr>
                </a:solidFill>
              </a:rPr>
              <a:t>дидактическую игру</a:t>
            </a:r>
            <a:r>
              <a:rPr lang="ru-RU" sz="1900" dirty="0">
                <a:solidFill>
                  <a:schemeClr val="tx2">
                    <a:lumMod val="50000"/>
                  </a:schemeClr>
                </a:solidFill>
              </a:rPr>
              <a:t> на основе ИМЕЮЩИХСЯ у детей первичных </a:t>
            </a:r>
            <a:r>
              <a:rPr lang="ru-RU" sz="1900" dirty="0" smtClean="0">
                <a:solidFill>
                  <a:schemeClr val="tx2">
                    <a:lumMod val="50000"/>
                  </a:schemeClr>
                </a:solidFill>
              </a:rPr>
              <a:t>представлений;</a:t>
            </a:r>
            <a:endParaRPr lang="ru-RU" sz="1900" dirty="0">
              <a:solidFill>
                <a:schemeClr val="tx2">
                  <a:lumMod val="50000"/>
                </a:schemeClr>
              </a:solidFill>
            </a:endParaRPr>
          </a:p>
          <a:p>
            <a:pPr algn="just" fontAlgn="t"/>
            <a:r>
              <a:rPr lang="ru-RU" sz="1900" dirty="0" smtClean="0">
                <a:solidFill>
                  <a:schemeClr val="tx2">
                    <a:lumMod val="50000"/>
                  </a:schemeClr>
                </a:solidFill>
              </a:rPr>
              <a:t>5) прогнозирует</a:t>
            </a:r>
            <a:r>
              <a:rPr lang="ru-RU" sz="1900" dirty="0">
                <a:solidFill>
                  <a:schemeClr val="tx2">
                    <a:lumMod val="50000"/>
                  </a:schemeClr>
                </a:solidFill>
              </a:rPr>
              <a:t>, какую </a:t>
            </a:r>
            <a:r>
              <a:rPr lang="ru-RU" sz="1900" i="1" dirty="0">
                <a:solidFill>
                  <a:schemeClr val="tx2">
                    <a:lumMod val="50000"/>
                  </a:schemeClr>
                </a:solidFill>
              </a:rPr>
              <a:t>цель</a:t>
            </a:r>
            <a:r>
              <a:rPr lang="ru-RU" sz="1900" dirty="0">
                <a:solidFill>
                  <a:schemeClr val="tx2">
                    <a:lumMod val="50000"/>
                  </a:schemeClr>
                </a:solidFill>
              </a:rPr>
              <a:t> могут поставить </a:t>
            </a:r>
            <a:r>
              <a:rPr lang="ru-RU" sz="1900" i="1" dirty="0">
                <a:solidFill>
                  <a:schemeClr val="tx2">
                    <a:lumMod val="50000"/>
                  </a:schemeClr>
                </a:solidFill>
              </a:rPr>
              <a:t>дети</a:t>
            </a:r>
            <a:r>
              <a:rPr lang="ru-RU" sz="1900" dirty="0">
                <a:solidFill>
                  <a:schemeClr val="tx2">
                    <a:lumMod val="50000"/>
                  </a:schemeClr>
                </a:solidFill>
              </a:rPr>
              <a:t> (во что захотят </a:t>
            </a:r>
            <a:r>
              <a:rPr lang="ru-RU" sz="1900" dirty="0" smtClean="0">
                <a:solidFill>
                  <a:schemeClr val="tx2">
                    <a:lumMod val="50000"/>
                  </a:schemeClr>
                </a:solidFill>
              </a:rPr>
              <a:t>поиграть);</a:t>
            </a:r>
            <a:endParaRPr lang="ru-RU" sz="1900" dirty="0">
              <a:solidFill>
                <a:schemeClr val="tx2">
                  <a:lumMod val="50000"/>
                </a:schemeClr>
              </a:solidFill>
            </a:endParaRPr>
          </a:p>
          <a:p>
            <a:pPr algn="just" fontAlgn="t"/>
            <a:r>
              <a:rPr lang="ru-RU" sz="1900" dirty="0" smtClean="0">
                <a:solidFill>
                  <a:schemeClr val="tx2">
                    <a:lumMod val="50000"/>
                  </a:schemeClr>
                </a:solidFill>
              </a:rPr>
              <a:t>6) формулирует </a:t>
            </a:r>
            <a:r>
              <a:rPr lang="ru-RU" sz="1900" i="1" dirty="0">
                <a:solidFill>
                  <a:schemeClr val="tx2">
                    <a:lumMod val="50000"/>
                  </a:schemeClr>
                </a:solidFill>
              </a:rPr>
              <a:t>задачи</a:t>
            </a:r>
            <a:r>
              <a:rPr lang="ru-RU" sz="1900" dirty="0">
                <a:solidFill>
                  <a:schemeClr val="tx2">
                    <a:lumMod val="50000"/>
                  </a:schemeClr>
                </a:solidFill>
              </a:rPr>
              <a:t> (шаги по достижению цели) для каждого этапа деятельности, соотносит </a:t>
            </a:r>
            <a:r>
              <a:rPr lang="ru-RU" sz="1900" dirty="0" smtClean="0">
                <a:solidFill>
                  <a:schemeClr val="tx2">
                    <a:lumMod val="50000"/>
                  </a:schemeClr>
                </a:solidFill>
              </a:rPr>
              <a:t>задачи </a:t>
            </a:r>
            <a:r>
              <a:rPr lang="ru-RU" sz="1900" dirty="0">
                <a:solidFill>
                  <a:schemeClr val="tx2">
                    <a:lumMod val="50000"/>
                  </a:schemeClr>
                </a:solidFill>
              </a:rPr>
              <a:t>с </a:t>
            </a:r>
            <a:r>
              <a:rPr lang="ru-RU" sz="1900" dirty="0" smtClean="0">
                <a:solidFill>
                  <a:schemeClr val="tx2">
                    <a:lumMod val="50000"/>
                  </a:schemeClr>
                </a:solidFill>
              </a:rPr>
              <a:t>соответствующими  </a:t>
            </a:r>
            <a:r>
              <a:rPr lang="ru-RU" sz="1900" dirty="0">
                <a:solidFill>
                  <a:schemeClr val="tx2">
                    <a:lumMod val="50000"/>
                  </a:schemeClr>
                </a:solidFill>
              </a:rPr>
              <a:t>направлениями </a:t>
            </a:r>
            <a:r>
              <a:rPr lang="ru-RU" sz="1900" dirty="0" smtClean="0">
                <a:solidFill>
                  <a:schemeClr val="tx2">
                    <a:lumMod val="50000"/>
                  </a:schemeClr>
                </a:solidFill>
              </a:rPr>
              <a:t>развития;</a:t>
            </a:r>
          </a:p>
          <a:p>
            <a:pPr algn="just" fontAlgn="t"/>
            <a:r>
              <a:rPr lang="ru-RU" sz="1900" dirty="0" smtClean="0">
                <a:solidFill>
                  <a:schemeClr val="tx2">
                    <a:lumMod val="50000"/>
                  </a:schemeClr>
                </a:solidFill>
              </a:rPr>
              <a:t>7) продумывает </a:t>
            </a:r>
            <a:r>
              <a:rPr lang="ru-RU" sz="1900" i="1" dirty="0">
                <a:solidFill>
                  <a:schemeClr val="tx2">
                    <a:lumMod val="50000"/>
                  </a:schemeClr>
                </a:solidFill>
              </a:rPr>
              <a:t>действия детей</a:t>
            </a:r>
            <a:r>
              <a:rPr lang="ru-RU" sz="19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900" dirty="0" smtClean="0">
                <a:solidFill>
                  <a:schemeClr val="tx2">
                    <a:lumMod val="50000"/>
                  </a:schemeClr>
                </a:solidFill>
              </a:rPr>
              <a:t>на каждом  этапе деятельности;</a:t>
            </a:r>
            <a:endParaRPr lang="ru-RU" sz="1900" dirty="0">
              <a:solidFill>
                <a:schemeClr val="tx2">
                  <a:lumMod val="50000"/>
                </a:schemeClr>
              </a:solidFill>
            </a:endParaRPr>
          </a:p>
          <a:p>
            <a:pPr algn="just" fontAlgn="t"/>
            <a:r>
              <a:rPr lang="ru-RU" sz="1900" dirty="0" smtClean="0">
                <a:solidFill>
                  <a:schemeClr val="tx2">
                    <a:lumMod val="50000"/>
                  </a:schemeClr>
                </a:solidFill>
              </a:rPr>
              <a:t>8) подбирает </a:t>
            </a:r>
            <a:r>
              <a:rPr lang="ru-RU" sz="1900" i="1" dirty="0">
                <a:solidFill>
                  <a:schemeClr val="tx2">
                    <a:lumMod val="50000"/>
                  </a:schemeClr>
                </a:solidFill>
              </a:rPr>
              <a:t>игровую ситуацию</a:t>
            </a:r>
            <a:r>
              <a:rPr lang="ru-RU" sz="1900" dirty="0">
                <a:solidFill>
                  <a:schemeClr val="tx2">
                    <a:lumMod val="50000"/>
                  </a:schemeClr>
                </a:solidFill>
              </a:rPr>
              <a:t>, </a:t>
            </a:r>
            <a:r>
              <a:rPr lang="ru-RU" sz="1900" i="1" dirty="0">
                <a:solidFill>
                  <a:schemeClr val="tx2">
                    <a:lumMod val="50000"/>
                  </a:schemeClr>
                </a:solidFill>
              </a:rPr>
              <a:t>мотивирующую</a:t>
            </a:r>
            <a:r>
              <a:rPr lang="ru-RU" sz="1900" dirty="0">
                <a:solidFill>
                  <a:schemeClr val="tx2">
                    <a:lumMod val="50000"/>
                  </a:schemeClr>
                </a:solidFill>
              </a:rPr>
              <a:t> к данной дидактической </a:t>
            </a:r>
            <a:r>
              <a:rPr lang="ru-RU" sz="1900" dirty="0" smtClean="0">
                <a:solidFill>
                  <a:schemeClr val="tx2">
                    <a:lumMod val="50000"/>
                  </a:schemeClr>
                </a:solidFill>
              </a:rPr>
              <a:t>игре;</a:t>
            </a:r>
            <a:endParaRPr lang="ru-RU" sz="1900" dirty="0">
              <a:solidFill>
                <a:schemeClr val="tx2">
                  <a:lumMod val="50000"/>
                </a:schemeClr>
              </a:solidFill>
            </a:endParaRPr>
          </a:p>
          <a:p>
            <a:pPr algn="just" fontAlgn="t"/>
            <a:r>
              <a:rPr lang="ru-RU" sz="1900" dirty="0" smtClean="0">
                <a:solidFill>
                  <a:schemeClr val="tx2">
                    <a:lumMod val="50000"/>
                  </a:schemeClr>
                </a:solidFill>
              </a:rPr>
              <a:t>9) продумывает </a:t>
            </a:r>
            <a:r>
              <a:rPr lang="ru-RU" sz="1900" i="1" dirty="0">
                <a:solidFill>
                  <a:schemeClr val="tx2">
                    <a:lumMod val="50000"/>
                  </a:schemeClr>
                </a:solidFill>
              </a:rPr>
              <a:t>вопросы</a:t>
            </a:r>
            <a:r>
              <a:rPr lang="ru-RU" sz="1900" dirty="0">
                <a:solidFill>
                  <a:schemeClr val="tx2">
                    <a:lumMod val="50000"/>
                  </a:schemeClr>
                </a:solidFill>
              </a:rPr>
              <a:t> для подведения </a:t>
            </a:r>
            <a:r>
              <a:rPr lang="ru-RU" sz="1900" i="1" dirty="0" smtClean="0">
                <a:solidFill>
                  <a:schemeClr val="tx2">
                    <a:lumMod val="50000"/>
                  </a:schemeClr>
                </a:solidFill>
              </a:rPr>
              <a:t>итогов;</a:t>
            </a:r>
            <a:endParaRPr lang="ru-RU" sz="1900" dirty="0">
              <a:solidFill>
                <a:schemeClr val="tx2">
                  <a:lumMod val="50000"/>
                </a:schemeClr>
              </a:solidFill>
            </a:endParaRPr>
          </a:p>
          <a:p>
            <a:pPr algn="just" fontAlgn="t"/>
            <a:r>
              <a:rPr lang="ru-RU" sz="1900" dirty="0" smtClean="0">
                <a:solidFill>
                  <a:schemeClr val="tx2">
                    <a:lumMod val="50000"/>
                  </a:schemeClr>
                </a:solidFill>
              </a:rPr>
              <a:t>10) выбирает </a:t>
            </a:r>
            <a:r>
              <a:rPr lang="ru-RU" sz="1900" i="1" dirty="0">
                <a:solidFill>
                  <a:schemeClr val="tx2">
                    <a:lumMod val="50000"/>
                  </a:schemeClr>
                </a:solidFill>
              </a:rPr>
              <a:t>задание</a:t>
            </a:r>
            <a:r>
              <a:rPr lang="ru-RU" sz="19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900" i="1" dirty="0">
                <a:solidFill>
                  <a:schemeClr val="tx2">
                    <a:lumMod val="50000"/>
                  </a:schemeClr>
                </a:solidFill>
              </a:rPr>
              <a:t>на закрепление</a:t>
            </a:r>
            <a:r>
              <a:rPr lang="ru-RU" sz="19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900" i="1" dirty="0" smtClean="0">
                <a:solidFill>
                  <a:schemeClr val="tx2">
                    <a:lumMod val="50000"/>
                  </a:schemeClr>
                </a:solidFill>
              </a:rPr>
              <a:t>новых</a:t>
            </a:r>
            <a:r>
              <a:rPr lang="ru-RU" sz="1900" dirty="0" smtClean="0">
                <a:solidFill>
                  <a:schemeClr val="tx2">
                    <a:lumMod val="50000"/>
                  </a:schemeClr>
                </a:solidFill>
              </a:rPr>
              <a:t> первичных представлений;</a:t>
            </a:r>
            <a:endParaRPr lang="ru-RU" sz="1900" dirty="0">
              <a:solidFill>
                <a:schemeClr val="tx2">
                  <a:lumMod val="50000"/>
                </a:schemeClr>
              </a:solidFill>
            </a:endParaRPr>
          </a:p>
          <a:p>
            <a:pPr algn="just" fontAlgn="t"/>
            <a:r>
              <a:rPr lang="ru-RU" sz="1900" dirty="0" smtClean="0">
                <a:solidFill>
                  <a:schemeClr val="tx2">
                    <a:lumMod val="50000"/>
                  </a:schemeClr>
                </a:solidFill>
              </a:rPr>
              <a:t>11) формулирует </a:t>
            </a:r>
            <a:r>
              <a:rPr lang="ru-RU" sz="1900" i="1" dirty="0">
                <a:solidFill>
                  <a:schemeClr val="tx2">
                    <a:lumMod val="50000"/>
                  </a:schemeClr>
                </a:solidFill>
              </a:rPr>
              <a:t>вопросы для </a:t>
            </a:r>
            <a:r>
              <a:rPr lang="ru-RU" sz="1900" i="1" dirty="0" smtClean="0">
                <a:solidFill>
                  <a:schemeClr val="tx2">
                    <a:lumMod val="50000"/>
                  </a:schemeClr>
                </a:solidFill>
              </a:rPr>
              <a:t>рефлексии и перспективного этапа</a:t>
            </a:r>
            <a:r>
              <a:rPr lang="ru-RU" sz="1900" dirty="0" smtClean="0">
                <a:solidFill>
                  <a:schemeClr val="tx2">
                    <a:lumMod val="50000"/>
                  </a:schemeClr>
                </a:solidFill>
              </a:rPr>
              <a:t>.</a:t>
            </a:r>
            <a:endParaRPr lang="ru-RU" sz="19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5496" y="764704"/>
            <a:ext cx="1512168" cy="360040"/>
          </a:xfrm>
          <a:prstGeom prst="roundRect">
            <a:avLst/>
          </a:prstGeom>
          <a:solidFill>
            <a:srgbClr val="FFFF99"/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Педагог</a:t>
            </a:r>
            <a:endParaRPr lang="ru-RU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219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19193" y="237241"/>
            <a:ext cx="4320480" cy="724942"/>
          </a:xfrm>
          <a:solidFill>
            <a:srgbClr val="99FF99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Рефлексия</a:t>
            </a:r>
            <a:endParaRPr lang="ru-RU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45232" y="4293096"/>
            <a:ext cx="8964488" cy="1872208"/>
          </a:xfrm>
          <a:prstGeom prst="roundRect">
            <a:avLst/>
          </a:prstGeom>
          <a:solidFill>
            <a:srgbClr val="99FF99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 smtClean="0">
                <a:solidFill>
                  <a:schemeClr val="tx2">
                    <a:lumMod val="75000"/>
                  </a:schemeClr>
                </a:solidFill>
              </a:rPr>
              <a:t>Что для вас сегодня было новым, актуальным?</a:t>
            </a:r>
            <a:endParaRPr lang="ru-RU" sz="5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14340" name="Picture 4" descr="http://insurance.vita.ua/large/201204/7615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057433"/>
            <a:ext cx="4935347" cy="3083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6618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 txBox="1">
            <a:spLocks noGrp="1" noChangeArrowheads="1"/>
          </p:cNvSpPr>
          <p:nvPr>
            <p:ph idx="1"/>
          </p:nvPr>
        </p:nvSpPr>
        <p:spPr bwMode="auto">
          <a:xfrm>
            <a:off x="467544" y="692696"/>
            <a:ext cx="82296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2000" b="1" dirty="0">
              <a:latin typeface="Arial" charset="0"/>
            </a:endParaRPr>
          </a:p>
        </p:txBody>
      </p:sp>
      <p:sp>
        <p:nvSpPr>
          <p:cNvPr id="5" name="Выноска-облако 4"/>
          <p:cNvSpPr/>
          <p:nvPr/>
        </p:nvSpPr>
        <p:spPr>
          <a:xfrm>
            <a:off x="251520" y="548680"/>
            <a:ext cx="8712968" cy="5544616"/>
          </a:xfrm>
          <a:prstGeom prst="cloudCallout">
            <a:avLst>
              <a:gd name="adj1" fmla="val 41308"/>
              <a:gd name="adj2" fmla="val 53166"/>
            </a:avLst>
          </a:prstGeom>
          <a:solidFill>
            <a:srgbClr val="99FF99"/>
          </a:solidFill>
          <a:ln w="38100"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ru-RU" altLang="ru-RU" sz="3200" b="1" dirty="0">
                <a:solidFill>
                  <a:schemeClr val="accent6">
                    <a:lumMod val="50000"/>
                  </a:schemeClr>
                </a:solidFill>
                <a:latin typeface="Arial" charset="0"/>
              </a:rPr>
              <a:t>Наши электронные </a:t>
            </a:r>
            <a:r>
              <a:rPr lang="ru-RU" altLang="ru-RU" sz="3200" b="1" dirty="0" smtClean="0">
                <a:solidFill>
                  <a:schemeClr val="accent6">
                    <a:lumMod val="50000"/>
                  </a:schemeClr>
                </a:solidFill>
                <a:latin typeface="Arial" charset="0"/>
              </a:rPr>
              <a:t>адреса</a:t>
            </a:r>
            <a:endParaRPr lang="en-US" altLang="ru-RU" sz="3200" b="1" dirty="0" smtClean="0">
              <a:solidFill>
                <a:schemeClr val="accent6">
                  <a:lumMod val="50000"/>
                </a:schemeClr>
              </a:solidFill>
              <a:latin typeface="Arial" charset="0"/>
            </a:endParaRPr>
          </a:p>
          <a:p>
            <a:pPr algn="ctr">
              <a:spcBef>
                <a:spcPct val="0"/>
              </a:spcBef>
            </a:pPr>
            <a:r>
              <a:rPr lang="ru-RU" altLang="ru-RU" sz="3200" b="1" dirty="0">
                <a:solidFill>
                  <a:schemeClr val="accent6">
                    <a:lumMod val="50000"/>
                  </a:schemeClr>
                </a:solidFill>
                <a:latin typeface="Arial" charset="0"/>
              </a:rPr>
              <a:t>Издательство «</a:t>
            </a:r>
            <a:r>
              <a:rPr lang="ru-RU" altLang="ru-RU" sz="3200" b="1" dirty="0" err="1">
                <a:solidFill>
                  <a:schemeClr val="accent6">
                    <a:lumMod val="50000"/>
                  </a:schemeClr>
                </a:solidFill>
                <a:latin typeface="Arial" charset="0"/>
              </a:rPr>
              <a:t>Баласс</a:t>
            </a:r>
            <a:r>
              <a:rPr lang="ru-RU" altLang="ru-RU" sz="3200" b="1" dirty="0">
                <a:solidFill>
                  <a:schemeClr val="accent6">
                    <a:lumMod val="50000"/>
                  </a:schemeClr>
                </a:solidFill>
                <a:latin typeface="Arial" charset="0"/>
              </a:rPr>
              <a:t>» </a:t>
            </a:r>
            <a:r>
              <a:rPr lang="en-US" altLang="ru-RU" sz="3200" b="1" dirty="0" smtClean="0">
                <a:latin typeface="Arial" charset="0"/>
                <a:hlinkClick r:id="rId2"/>
              </a:rPr>
              <a:t>izd@balass.su</a:t>
            </a:r>
            <a:endParaRPr lang="ru-RU" altLang="ru-RU" sz="3200" b="1" dirty="0" smtClean="0">
              <a:solidFill>
                <a:schemeClr val="accent6">
                  <a:lumMod val="50000"/>
                </a:schemeClr>
              </a:solidFill>
              <a:latin typeface="Arial" charset="0"/>
            </a:endParaRPr>
          </a:p>
          <a:p>
            <a:pPr algn="ctr">
              <a:spcBef>
                <a:spcPct val="0"/>
              </a:spcBef>
            </a:pPr>
            <a:r>
              <a:rPr lang="ru-RU" altLang="ru-RU" sz="3200" b="1" dirty="0" smtClean="0">
                <a:solidFill>
                  <a:schemeClr val="accent6">
                    <a:lumMod val="50000"/>
                  </a:schemeClr>
                </a:solidFill>
                <a:latin typeface="Arial" charset="0"/>
              </a:rPr>
              <a:t>  УМЦ </a:t>
            </a:r>
            <a:r>
              <a:rPr lang="ru-RU" altLang="ru-RU" sz="3200" b="1" dirty="0">
                <a:solidFill>
                  <a:schemeClr val="accent6">
                    <a:lumMod val="50000"/>
                  </a:schemeClr>
                </a:solidFill>
                <a:latin typeface="Arial" charset="0"/>
              </a:rPr>
              <a:t>«Школа 2100» </a:t>
            </a:r>
            <a:r>
              <a:rPr lang="ru-RU" altLang="ru-RU" sz="3200" b="1" dirty="0" smtClean="0">
                <a:solidFill>
                  <a:schemeClr val="accent6">
                    <a:lumMod val="50000"/>
                  </a:schemeClr>
                </a:solidFill>
                <a:latin typeface="Arial" charset="0"/>
              </a:rPr>
              <a:t> </a:t>
            </a:r>
            <a:r>
              <a:rPr lang="en-US" altLang="ru-RU" sz="3200" b="1" dirty="0">
                <a:latin typeface="Arial" charset="0"/>
                <a:hlinkClick r:id="rId3"/>
              </a:rPr>
              <a:t>umc@school2100.com</a:t>
            </a:r>
            <a:r>
              <a:rPr lang="en-US" altLang="ru-RU" sz="3200" dirty="0">
                <a:latin typeface="Arial" charset="0"/>
              </a:rPr>
              <a:t>  </a:t>
            </a:r>
            <a:endParaRPr lang="ru-RU" altLang="ru-RU" sz="3200" dirty="0">
              <a:latin typeface="Arial" charset="0"/>
            </a:endParaRPr>
          </a:p>
          <a:p>
            <a:pPr algn="ctr">
              <a:spcBef>
                <a:spcPct val="0"/>
              </a:spcBef>
            </a:pPr>
            <a:r>
              <a:rPr lang="ru-RU" altLang="ru-RU" sz="3200" b="1" dirty="0" smtClean="0">
                <a:solidFill>
                  <a:schemeClr val="accent6">
                    <a:lumMod val="50000"/>
                  </a:schemeClr>
                </a:solidFill>
                <a:latin typeface="Arial" charset="0"/>
              </a:rPr>
              <a:t>Паршина Светлана Валентиновна</a:t>
            </a:r>
          </a:p>
          <a:p>
            <a:pPr algn="ctr">
              <a:spcBef>
                <a:spcPct val="0"/>
              </a:spcBef>
            </a:pPr>
            <a:r>
              <a:rPr lang="en-US" altLang="ru-RU" sz="3200" b="1" dirty="0" smtClean="0">
                <a:solidFill>
                  <a:schemeClr val="accent6">
                    <a:lumMod val="50000"/>
                  </a:schemeClr>
                </a:solidFill>
                <a:latin typeface="Arial" charset="0"/>
                <a:hlinkClick r:id="rId4"/>
              </a:rPr>
              <a:t>sv.parshina@mail.ru</a:t>
            </a:r>
            <a:r>
              <a:rPr lang="en-US" altLang="ru-RU" sz="3200" b="1" dirty="0" smtClean="0">
                <a:solidFill>
                  <a:schemeClr val="accent6">
                    <a:lumMod val="50000"/>
                  </a:schemeClr>
                </a:solidFill>
                <a:latin typeface="Arial" charset="0"/>
              </a:rPr>
              <a:t> </a:t>
            </a:r>
            <a:endParaRPr lang="ru-RU" altLang="ru-RU" sz="3200" b="1" dirty="0" smtClean="0">
              <a:solidFill>
                <a:schemeClr val="accent6">
                  <a:lumMod val="50000"/>
                </a:scheme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6407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Содержимое 12" descr="2014-05-23 20-05-57 Скриншот экрана.pn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51" t="4165" r="3993"/>
          <a:stretch/>
        </p:blipFill>
        <p:spPr>
          <a:xfrm>
            <a:off x="0" y="5467"/>
            <a:ext cx="9144000" cy="5870982"/>
          </a:xfrm>
        </p:spPr>
      </p:pic>
      <p:sp>
        <p:nvSpPr>
          <p:cNvPr id="5" name="Скругленный прямоугольник 4"/>
          <p:cNvSpPr/>
          <p:nvPr/>
        </p:nvSpPr>
        <p:spPr>
          <a:xfrm>
            <a:off x="0" y="5492750"/>
            <a:ext cx="9144000" cy="133985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3200" b="1" dirty="0"/>
              <a:t>ВСЁ ОСТАЛЬНОЕ – НА САЙТЕ </a:t>
            </a:r>
            <a:r>
              <a:rPr lang="en-US" sz="3200" b="1" dirty="0"/>
              <a:t>WWW.SCHOOL2100.RU</a:t>
            </a:r>
            <a:endParaRPr lang="ru-RU" sz="3200" b="1" dirty="0"/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251520" y="2492896"/>
            <a:ext cx="4968552" cy="576064"/>
          </a:xfrm>
          <a:prstGeom prst="roundRect">
            <a:avLst/>
          </a:prstGeom>
          <a:solidFill>
            <a:srgbClr val="99FF99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</a:rPr>
              <a:t>Информация о курсах и </a:t>
            </a:r>
            <a:r>
              <a:rPr lang="ru-RU" sz="2400" b="1" dirty="0" err="1" smtClean="0">
                <a:solidFill>
                  <a:schemeClr val="accent5">
                    <a:lumMod val="50000"/>
                  </a:schemeClr>
                </a:solidFill>
              </a:rPr>
              <a:t>вебинарах</a:t>
            </a:r>
            <a:endParaRPr lang="ru-RU" sz="2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cxnSp>
        <p:nvCxnSpPr>
          <p:cNvPr id="4" name="Прямая со стрелкой 3"/>
          <p:cNvCxnSpPr/>
          <p:nvPr/>
        </p:nvCxnSpPr>
        <p:spPr>
          <a:xfrm flipV="1">
            <a:off x="4788024" y="980728"/>
            <a:ext cx="1080120" cy="1512168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3849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33" t="18969" r="2097" b="13673"/>
          <a:stretch/>
        </p:blipFill>
        <p:spPr bwMode="auto">
          <a:xfrm>
            <a:off x="-10853" y="34944"/>
            <a:ext cx="9132853" cy="3673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24" r="2220" b="14137"/>
          <a:stretch/>
        </p:blipFill>
        <p:spPr bwMode="auto">
          <a:xfrm>
            <a:off x="32852" y="2935780"/>
            <a:ext cx="9111148" cy="3922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Скругленный прямоугольник 5"/>
          <p:cNvSpPr/>
          <p:nvPr/>
        </p:nvSpPr>
        <p:spPr>
          <a:xfrm>
            <a:off x="-28011" y="2611744"/>
            <a:ext cx="9111148" cy="648072"/>
          </a:xfrm>
          <a:prstGeom prst="roundRect">
            <a:avLst/>
          </a:prstGeom>
          <a:solidFill>
            <a:srgbClr val="99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000" b="1" dirty="0">
                <a:solidFill>
                  <a:srgbClr val="080808"/>
                </a:solidFill>
              </a:rPr>
              <a:t>Материалы в разделе ООП «Детский сад 2100» на </a:t>
            </a:r>
            <a:r>
              <a:rPr lang="ru-RU" sz="2000" b="1" dirty="0" smtClean="0">
                <a:solidFill>
                  <a:srgbClr val="080808"/>
                </a:solidFill>
              </a:rPr>
              <a:t>сайте </a:t>
            </a:r>
            <a:r>
              <a:rPr lang="en-US" sz="2000" b="1" dirty="0" smtClean="0">
                <a:solidFill>
                  <a:srgbClr val="080808"/>
                </a:solidFill>
              </a:rPr>
              <a:t>www.school2100.ru</a:t>
            </a:r>
            <a:endParaRPr lang="ru-RU" sz="2000" b="1" dirty="0">
              <a:solidFill>
                <a:srgbClr val="080808"/>
              </a:solidFill>
            </a:endParaRPr>
          </a:p>
        </p:txBody>
      </p:sp>
      <p:cxnSp>
        <p:nvCxnSpPr>
          <p:cNvPr id="5" name="Прямая со стрелкой 4"/>
          <p:cNvCxnSpPr/>
          <p:nvPr/>
        </p:nvCxnSpPr>
        <p:spPr>
          <a:xfrm flipH="1">
            <a:off x="2267744" y="3259816"/>
            <a:ext cx="3240360" cy="139332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6408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104"/>
          <a:stretch/>
        </p:blipFill>
        <p:spPr>
          <a:xfrm>
            <a:off x="0" y="-1"/>
            <a:ext cx="9143999" cy="540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6811346" y="6528430"/>
            <a:ext cx="234170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dirty="0" smtClean="0">
                <a:solidFill>
                  <a:schemeClr val="bg2">
                    <a:lumMod val="2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©</a:t>
            </a:r>
            <a:r>
              <a:rPr lang="en-US" sz="1500" dirty="0" smtClean="0">
                <a:solidFill>
                  <a:schemeClr val="bg2">
                    <a:lumMod val="2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ru-RU" sz="1500" dirty="0" smtClean="0">
                <a:solidFill>
                  <a:schemeClr val="bg2">
                    <a:lumMod val="2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ООО «БАЛАСС», 201</a:t>
            </a:r>
            <a:r>
              <a:rPr lang="en-US" sz="1500" dirty="0" smtClean="0">
                <a:solidFill>
                  <a:schemeClr val="bg2">
                    <a:lumMod val="2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6</a:t>
            </a:r>
            <a:endParaRPr lang="ru-RU" sz="1500" dirty="0">
              <a:solidFill>
                <a:schemeClr val="bg2">
                  <a:lumMod val="25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48966" y="83406"/>
            <a:ext cx="7795033" cy="369332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ru-RU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Современные дети: особенности развития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214" y="764703"/>
            <a:ext cx="9143999" cy="20162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 rtlCol="0" anchor="t" anchorCtr="0">
            <a:normAutofit lnSpcReduction="10000"/>
          </a:bodyPr>
          <a:lstStyle/>
          <a:p>
            <a:pPr algn="just"/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Снизилась </a:t>
            </a:r>
            <a:r>
              <a:rPr lang="ru-RU" sz="3200" b="1" dirty="0">
                <a:solidFill>
                  <a:schemeClr val="tx2">
                    <a:lumMod val="7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энергичность детей, их желание активно и целенаправленно действовать, при этом </a:t>
            </a:r>
            <a:r>
              <a:rPr lang="ru-RU" sz="3200" b="1" dirty="0" err="1">
                <a:solidFill>
                  <a:schemeClr val="tx2">
                    <a:lumMod val="7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гиперактивность</a:t>
            </a:r>
            <a:r>
              <a:rPr lang="ru-RU" sz="3200" b="1" dirty="0">
                <a:solidFill>
                  <a:schemeClr val="tx2">
                    <a:lumMod val="7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 повышена, эмоциональный дискомфорт тоже. </a:t>
            </a:r>
          </a:p>
        </p:txBody>
      </p:sp>
      <p:pic>
        <p:nvPicPr>
          <p:cNvPr id="8" name="Picture 2" descr="http://psycomfort.com.ua/images/stati/lack_of_attention/bori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7" y="3141149"/>
            <a:ext cx="4446047" cy="3096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7270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104"/>
          <a:stretch/>
        </p:blipFill>
        <p:spPr>
          <a:xfrm>
            <a:off x="0" y="-1"/>
            <a:ext cx="9143999" cy="540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6811346" y="6528430"/>
            <a:ext cx="234170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dirty="0" smtClean="0">
                <a:solidFill>
                  <a:schemeClr val="bg2">
                    <a:lumMod val="2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©</a:t>
            </a:r>
            <a:r>
              <a:rPr lang="en-US" sz="1500" dirty="0" smtClean="0">
                <a:solidFill>
                  <a:schemeClr val="bg2">
                    <a:lumMod val="2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ru-RU" sz="1500" dirty="0" smtClean="0">
                <a:solidFill>
                  <a:schemeClr val="bg2">
                    <a:lumMod val="2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ООО «БАЛАСС», 201</a:t>
            </a:r>
            <a:r>
              <a:rPr lang="en-US" sz="1500" dirty="0" smtClean="0">
                <a:solidFill>
                  <a:schemeClr val="bg2">
                    <a:lumMod val="2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6</a:t>
            </a:r>
            <a:endParaRPr lang="ru-RU" sz="1500" dirty="0">
              <a:solidFill>
                <a:schemeClr val="bg2">
                  <a:lumMod val="25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48966" y="83406"/>
            <a:ext cx="7795033" cy="369332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ru-RU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Современные дети: особенности развития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114" y="-16346"/>
            <a:ext cx="9143999" cy="100811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 rtlCol="0" anchor="t" anchorCtr="0">
            <a:normAutofit lnSpcReduction="10000"/>
          </a:bodyPr>
          <a:lstStyle/>
          <a:p>
            <a:pPr algn="just"/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    Отмечается </a:t>
            </a:r>
            <a:r>
              <a:rPr lang="ru-RU" sz="3200" b="1" dirty="0">
                <a:solidFill>
                  <a:schemeClr val="tx2">
                    <a:lumMod val="7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сужение уровня развития сюжетно-ролевой игры дошкольников:</a:t>
            </a:r>
          </a:p>
          <a:p>
            <a:pPr algn="just"/>
            <a:endParaRPr lang="ru-RU" sz="3200" b="1" dirty="0">
              <a:solidFill>
                <a:schemeClr val="tx2">
                  <a:lumMod val="75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375589"/>
              </p:ext>
            </p:extLst>
          </p:nvPr>
        </p:nvGraphicFramePr>
        <p:xfrm>
          <a:off x="0" y="991766"/>
          <a:ext cx="9167270" cy="579933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798101"/>
                <a:gridCol w="3369169"/>
              </a:tblGrid>
              <a:tr h="404372">
                <a:tc>
                  <a:txBody>
                    <a:bodyPr/>
                    <a:lstStyle/>
                    <a:p>
                      <a:pPr algn="ctr"/>
                      <a:r>
                        <a:rPr lang="ru-RU" sz="2000" b="1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Игровой уровень</a:t>
                      </a:r>
                      <a:endParaRPr lang="ru-RU" sz="2000" b="1" kern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Open Sans Light" panose="020B0306030504020204" pitchFamily="34" charset="0"/>
                        <a:ea typeface="Open Sans Light" panose="020B0306030504020204" pitchFamily="34" charset="0"/>
                        <a:cs typeface="Open Sans Light" panose="020B0306030504020204" pitchFamily="34" charset="0"/>
                      </a:endParaRPr>
                    </a:p>
                  </a:txBody>
                  <a:tcPr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К  6-7 годам</a:t>
                      </a:r>
                      <a:endParaRPr lang="ru-RU" sz="2000" b="1" kern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Open Sans Light" panose="020B0306030504020204" pitchFamily="34" charset="0"/>
                        <a:ea typeface="Open Sans Light" panose="020B0306030504020204" pitchFamily="34" charset="0"/>
                        <a:cs typeface="Open Sans Light" panose="020B0306030504020204" pitchFamily="34" charset="0"/>
                      </a:endParaRPr>
                    </a:p>
                  </a:txBody>
                  <a:tcPr>
                    <a:solidFill>
                      <a:srgbClr val="99FF99"/>
                    </a:solidFill>
                  </a:tcPr>
                </a:tc>
              </a:tr>
              <a:tr h="1785978">
                <a:tc>
                  <a:txBody>
                    <a:bodyPr/>
                    <a:lstStyle/>
                    <a:p>
                      <a:pPr algn="l"/>
                      <a:endParaRPr lang="en-US" sz="2800" b="1" kern="1200" dirty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Open Sans Light" panose="020B0306030504020204" pitchFamily="34" charset="0"/>
                        <a:ea typeface="Open Sans Light" panose="020B0306030504020204" pitchFamily="34" charset="0"/>
                        <a:cs typeface="Open Sans Light" panose="020B0306030504020204" pitchFamily="34" charset="0"/>
                      </a:endParaRPr>
                    </a:p>
                    <a:p>
                      <a:pPr algn="l"/>
                      <a:r>
                        <a:rPr lang="ru-RU" sz="2800" b="1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Игра-действие</a:t>
                      </a:r>
                      <a:endParaRPr lang="en-US" sz="2800" b="1" kern="1200" dirty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Open Sans Light" panose="020B0306030504020204" pitchFamily="34" charset="0"/>
                        <a:ea typeface="Open Sans Light" panose="020B0306030504020204" pitchFamily="34" charset="0"/>
                        <a:cs typeface="Open Sans Light" panose="020B0306030504020204" pitchFamily="34" charset="0"/>
                      </a:endParaRPr>
                    </a:p>
                    <a:p>
                      <a:pPr algn="l"/>
                      <a:endParaRPr lang="en-US" sz="2800" b="1" kern="1200" dirty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Open Sans Light" panose="020B0306030504020204" pitchFamily="34" charset="0"/>
                        <a:ea typeface="Open Sans Light" panose="020B0306030504020204" pitchFamily="34" charset="0"/>
                        <a:cs typeface="Open Sans Light" panose="020B0306030504020204" pitchFamily="34" charset="0"/>
                      </a:endParaRPr>
                    </a:p>
                    <a:p>
                      <a:pPr algn="l"/>
                      <a:endParaRPr lang="ru-RU" sz="2800" b="1" kern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Open Sans Light" panose="020B0306030504020204" pitchFamily="34" charset="0"/>
                        <a:ea typeface="Open Sans Light" panose="020B0306030504020204" pitchFamily="34" charset="0"/>
                        <a:cs typeface="Open Sans Light" panose="020B030603050402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kern="1200" dirty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Open Sans Light" panose="020B0306030504020204" pitchFamily="34" charset="0"/>
                        <a:ea typeface="Open Sans Light" panose="020B0306030504020204" pitchFamily="34" charset="0"/>
                        <a:cs typeface="Open Sans Light" panose="020B0306030504020204" pitchFamily="34" charset="0"/>
                      </a:endParaRPr>
                    </a:p>
                    <a:p>
                      <a:pPr algn="ctr"/>
                      <a:r>
                        <a:rPr lang="ru-RU" sz="2800" b="1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65 </a:t>
                      </a:r>
                      <a:r>
                        <a:rPr lang="en-US" sz="2800" b="1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%</a:t>
                      </a:r>
                      <a:endParaRPr lang="ru-RU" sz="2800" b="1" kern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Open Sans Light" panose="020B0306030504020204" pitchFamily="34" charset="0"/>
                        <a:ea typeface="Open Sans Light" panose="020B0306030504020204" pitchFamily="34" charset="0"/>
                        <a:cs typeface="Open Sans Light" panose="020B030603050402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1785978">
                <a:tc>
                  <a:txBody>
                    <a:bodyPr/>
                    <a:lstStyle/>
                    <a:p>
                      <a:pPr algn="l"/>
                      <a:endParaRPr lang="en-US" sz="2800" b="1" kern="1200" dirty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Open Sans Light" panose="020B0306030504020204" pitchFamily="34" charset="0"/>
                        <a:ea typeface="Open Sans Light" panose="020B0306030504020204" pitchFamily="34" charset="0"/>
                        <a:cs typeface="Open Sans Light" panose="020B0306030504020204" pitchFamily="34" charset="0"/>
                      </a:endParaRPr>
                    </a:p>
                    <a:p>
                      <a:pPr algn="l"/>
                      <a:r>
                        <a:rPr lang="ru-RU" sz="2800" b="1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Игра-роль</a:t>
                      </a:r>
                      <a:endParaRPr lang="en-US" sz="2800" b="1" kern="1200" dirty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Open Sans Light" panose="020B0306030504020204" pitchFamily="34" charset="0"/>
                        <a:ea typeface="Open Sans Light" panose="020B0306030504020204" pitchFamily="34" charset="0"/>
                        <a:cs typeface="Open Sans Light" panose="020B0306030504020204" pitchFamily="34" charset="0"/>
                      </a:endParaRPr>
                    </a:p>
                    <a:p>
                      <a:pPr algn="l"/>
                      <a:endParaRPr lang="en-US" sz="2800" b="1" kern="1200" dirty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Open Sans Light" panose="020B0306030504020204" pitchFamily="34" charset="0"/>
                        <a:ea typeface="Open Sans Light" panose="020B0306030504020204" pitchFamily="34" charset="0"/>
                        <a:cs typeface="Open Sans Light" panose="020B0306030504020204" pitchFamily="34" charset="0"/>
                      </a:endParaRPr>
                    </a:p>
                    <a:p>
                      <a:pPr algn="l"/>
                      <a:endParaRPr lang="ru-RU" sz="2800" b="1" kern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Open Sans Light" panose="020B0306030504020204" pitchFamily="34" charset="0"/>
                        <a:ea typeface="Open Sans Light" panose="020B0306030504020204" pitchFamily="34" charset="0"/>
                        <a:cs typeface="Open Sans Light" panose="020B030603050402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kern="1200" dirty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Open Sans Light" panose="020B0306030504020204" pitchFamily="34" charset="0"/>
                        <a:ea typeface="Open Sans Light" panose="020B0306030504020204" pitchFamily="34" charset="0"/>
                        <a:cs typeface="Open Sans Light" panose="020B0306030504020204" pitchFamily="34" charset="0"/>
                      </a:endParaRPr>
                    </a:p>
                    <a:p>
                      <a:pPr algn="ctr"/>
                      <a:r>
                        <a:rPr lang="en-US" sz="2800" b="1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33 %</a:t>
                      </a:r>
                      <a:endParaRPr lang="ru-RU" sz="2800" b="1" kern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Open Sans Light" panose="020B0306030504020204" pitchFamily="34" charset="0"/>
                        <a:ea typeface="Open Sans Light" panose="020B0306030504020204" pitchFamily="34" charset="0"/>
                        <a:cs typeface="Open Sans Light" panose="020B030603050402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</a:tr>
              <a:tr h="1785978">
                <a:tc>
                  <a:txBody>
                    <a:bodyPr/>
                    <a:lstStyle/>
                    <a:p>
                      <a:pPr algn="l"/>
                      <a:endParaRPr lang="en-US" sz="2800" b="1" kern="1200" dirty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Open Sans Light" panose="020B0306030504020204" pitchFamily="34" charset="0"/>
                        <a:ea typeface="Open Sans Light" panose="020B0306030504020204" pitchFamily="34" charset="0"/>
                        <a:cs typeface="Open Sans Light" panose="020B0306030504020204" pitchFamily="34" charset="0"/>
                      </a:endParaRPr>
                    </a:p>
                    <a:p>
                      <a:pPr algn="l"/>
                      <a:r>
                        <a:rPr lang="ru-RU" sz="2800" b="1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Игра-отношение</a:t>
                      </a:r>
                      <a:endParaRPr lang="en-US" sz="2800" b="1" kern="1200" dirty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Open Sans Light" panose="020B0306030504020204" pitchFamily="34" charset="0"/>
                        <a:ea typeface="Open Sans Light" panose="020B0306030504020204" pitchFamily="34" charset="0"/>
                        <a:cs typeface="Open Sans Light" panose="020B0306030504020204" pitchFamily="34" charset="0"/>
                      </a:endParaRPr>
                    </a:p>
                    <a:p>
                      <a:pPr algn="l"/>
                      <a:endParaRPr lang="en-US" sz="2800" b="1" kern="1200" dirty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Open Sans Light" panose="020B0306030504020204" pitchFamily="34" charset="0"/>
                        <a:ea typeface="Open Sans Light" panose="020B0306030504020204" pitchFamily="34" charset="0"/>
                        <a:cs typeface="Open Sans Light" panose="020B0306030504020204" pitchFamily="34" charset="0"/>
                      </a:endParaRPr>
                    </a:p>
                    <a:p>
                      <a:pPr algn="l"/>
                      <a:endParaRPr lang="en-US" sz="2800" b="1" kern="1200" dirty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Open Sans Light" panose="020B0306030504020204" pitchFamily="34" charset="0"/>
                        <a:ea typeface="Open Sans Light" panose="020B0306030504020204" pitchFamily="34" charset="0"/>
                        <a:cs typeface="Open Sans Light" panose="020B030603050402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1" kern="1200" dirty="0" smtClean="0">
                        <a:solidFill>
                          <a:schemeClr val="tx2">
                            <a:lumMod val="75000"/>
                          </a:schemeClr>
                        </a:solidFill>
                        <a:latin typeface="Open Sans Light" panose="020B0306030504020204" pitchFamily="34" charset="0"/>
                        <a:ea typeface="Open Sans Light" panose="020B0306030504020204" pitchFamily="34" charset="0"/>
                        <a:cs typeface="Open Sans Light" panose="020B0306030504020204" pitchFamily="34" charset="0"/>
                      </a:endParaRPr>
                    </a:p>
                    <a:p>
                      <a:pPr algn="ctr"/>
                      <a:r>
                        <a:rPr lang="en-US" sz="2800" b="1" kern="1200" dirty="0" smtClean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Open Sans Light" panose="020B0306030504020204" pitchFamily="34" charset="0"/>
                          <a:ea typeface="Open Sans Light" panose="020B0306030504020204" pitchFamily="34" charset="0"/>
                          <a:cs typeface="Open Sans Light" panose="020B0306030504020204" pitchFamily="34" charset="0"/>
                        </a:rPr>
                        <a:t>2 %</a:t>
                      </a:r>
                      <a:endParaRPr lang="ru-RU" sz="2800" b="1" kern="1200" dirty="0">
                        <a:solidFill>
                          <a:schemeClr val="tx2">
                            <a:lumMod val="75000"/>
                          </a:schemeClr>
                        </a:solidFill>
                        <a:latin typeface="Open Sans Light" panose="020B0306030504020204" pitchFamily="34" charset="0"/>
                        <a:ea typeface="Open Sans Light" panose="020B0306030504020204" pitchFamily="34" charset="0"/>
                        <a:cs typeface="Open Sans Light" panose="020B0306030504020204" pitchFamily="34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3542929" y="1412776"/>
            <a:ext cx="2240690" cy="168880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2" descr="http://takzdorovo-to.ru.images.1c-bitrix-cdn.ru/upload/iblock/7d7/7d7d3034afe930fbe7e62ac001c93eab.jpg?14326295663962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3685" y="1401658"/>
            <a:ext cx="1957131" cy="1699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2971" y="3197119"/>
            <a:ext cx="2267844" cy="1700883"/>
          </a:xfrm>
          <a:prstGeom prst="rect">
            <a:avLst/>
          </a:prstGeom>
        </p:spPr>
      </p:pic>
      <p:pic>
        <p:nvPicPr>
          <p:cNvPr id="12" name="Объект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16" r="3996"/>
          <a:stretch/>
        </p:blipFill>
        <p:spPr>
          <a:xfrm>
            <a:off x="3419873" y="5013175"/>
            <a:ext cx="2360944" cy="1748563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15067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104"/>
          <a:stretch/>
        </p:blipFill>
        <p:spPr>
          <a:xfrm>
            <a:off x="0" y="-1"/>
            <a:ext cx="9143999" cy="540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6811346" y="6528430"/>
            <a:ext cx="234170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dirty="0" smtClean="0">
                <a:solidFill>
                  <a:schemeClr val="bg2">
                    <a:lumMod val="2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©</a:t>
            </a:r>
            <a:r>
              <a:rPr lang="en-US" sz="1500" dirty="0" smtClean="0">
                <a:solidFill>
                  <a:schemeClr val="bg2">
                    <a:lumMod val="2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ru-RU" sz="1500" dirty="0" smtClean="0">
                <a:solidFill>
                  <a:schemeClr val="bg2">
                    <a:lumMod val="2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ООО «БАЛАСС», 201</a:t>
            </a:r>
            <a:r>
              <a:rPr lang="en-US" sz="1500" dirty="0" smtClean="0">
                <a:solidFill>
                  <a:schemeClr val="bg2">
                    <a:lumMod val="2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6</a:t>
            </a:r>
            <a:endParaRPr lang="ru-RU" sz="1500" dirty="0">
              <a:solidFill>
                <a:schemeClr val="bg2">
                  <a:lumMod val="25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48966" y="83406"/>
            <a:ext cx="7795033" cy="369332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ru-RU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Современные дети: особенности развития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2214" y="764703"/>
            <a:ext cx="9143999" cy="20162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 rtlCol="0" anchor="t" anchorCtr="0">
            <a:normAutofit fontScale="92500" lnSpcReduction="20000"/>
          </a:bodyPr>
          <a:lstStyle/>
          <a:p>
            <a:pPr algn="just"/>
            <a:r>
              <a:rPr lang="ru-RU" sz="3200" b="1" dirty="0">
                <a:solidFill>
                  <a:schemeClr val="tx2">
                    <a:lumMod val="7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  Крайне </a:t>
            </a:r>
            <a:r>
              <a:rPr lang="ru-RU" sz="3200" b="1" dirty="0">
                <a:solidFill>
                  <a:schemeClr val="tx2">
                    <a:lumMod val="7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низкие показатели в тех действиях, которые требуют внутреннего удержания правила и оперирования в плане образов, снижен уровень детской любознательности и воображения. </a:t>
            </a:r>
          </a:p>
        </p:txBody>
      </p:sp>
      <p:pic>
        <p:nvPicPr>
          <p:cNvPr id="8" name="Picture 2" descr="http://www.ponipo.com/wp-content/uploads/2015/03/910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3"/>
          <a:stretch/>
        </p:blipFill>
        <p:spPr bwMode="auto">
          <a:xfrm>
            <a:off x="1907704" y="3284984"/>
            <a:ext cx="5610225" cy="2979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517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104"/>
          <a:stretch/>
        </p:blipFill>
        <p:spPr>
          <a:xfrm>
            <a:off x="0" y="-1"/>
            <a:ext cx="9143999" cy="540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6811346" y="6528430"/>
            <a:ext cx="234170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dirty="0" smtClean="0">
                <a:solidFill>
                  <a:schemeClr val="bg2">
                    <a:lumMod val="2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©</a:t>
            </a:r>
            <a:r>
              <a:rPr lang="en-US" sz="1500" dirty="0" smtClean="0">
                <a:solidFill>
                  <a:schemeClr val="bg2">
                    <a:lumMod val="2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ru-RU" sz="1500" dirty="0" smtClean="0">
                <a:solidFill>
                  <a:schemeClr val="bg2">
                    <a:lumMod val="2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ООО «БАЛАСС», 201</a:t>
            </a:r>
            <a:r>
              <a:rPr lang="en-US" sz="1500" dirty="0" smtClean="0">
                <a:solidFill>
                  <a:schemeClr val="bg2">
                    <a:lumMod val="2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6</a:t>
            </a:r>
            <a:endParaRPr lang="ru-RU" sz="1500" dirty="0">
              <a:solidFill>
                <a:schemeClr val="bg2">
                  <a:lumMod val="25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48966" y="83406"/>
            <a:ext cx="7795033" cy="369332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ru-RU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Современные дети: особенности развития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0315" y="898053"/>
            <a:ext cx="8884174" cy="129614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 rtlCol="0" anchor="t" anchorCtr="0">
            <a:normAutofit/>
          </a:bodyPr>
          <a:lstStyle/>
          <a:p>
            <a:pPr algn="just"/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Обращает </a:t>
            </a:r>
            <a:r>
              <a:rPr lang="ru-RU" sz="3200" b="1" dirty="0">
                <a:solidFill>
                  <a:schemeClr val="tx2">
                    <a:lumMod val="7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на себя внимание отставание в физическом развитии.</a:t>
            </a:r>
          </a:p>
        </p:txBody>
      </p:sp>
      <p:pic>
        <p:nvPicPr>
          <p:cNvPr id="7" name="Picture 4" descr="http://i2.esmas.com/galerias/fotos/2010/3/_13-DATOS-OBESIDAD-8dcf4b7a-7779-102d-a231-0019b9d5c8d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1542" y="2420888"/>
            <a:ext cx="6120680" cy="3831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9674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908720"/>
            <a:ext cx="8568952" cy="518457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3200" dirty="0" smtClean="0">
                <a:solidFill>
                  <a:schemeClr val="tx2">
                    <a:lumMod val="50000"/>
                  </a:schemeClr>
                </a:solidFill>
              </a:rPr>
              <a:t>         В </a:t>
            </a:r>
            <a:r>
              <a:rPr lang="ru-RU" sz="3200" dirty="0">
                <a:solidFill>
                  <a:schemeClr val="tx2">
                    <a:lumMod val="50000"/>
                  </a:schemeClr>
                </a:solidFill>
              </a:rPr>
              <a:t>настоящее время в России насчитывается более 2 млн. детей с ограниченными возможностями (8% всех детей), из них около 700 тыс. составляют дети-инвалиды. Кроме роста числа почти всех категорий детей с ограниченными возможностями здоровья, отмечается и тенденция качественного изменения структуры дефекта, комплексного характера нарушений у каждого отдельного ребенка. </a:t>
            </a:r>
          </a:p>
        </p:txBody>
      </p:sp>
    </p:spTree>
    <p:extLst>
      <p:ext uri="{BB962C8B-B14F-4D97-AF65-F5344CB8AC3E}">
        <p14:creationId xmlns:p14="http://schemas.microsoft.com/office/powerpoint/2010/main" val="9460160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104"/>
          <a:stretch/>
        </p:blipFill>
        <p:spPr>
          <a:xfrm>
            <a:off x="0" y="-1"/>
            <a:ext cx="9143999" cy="540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6811346" y="6528430"/>
            <a:ext cx="234170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dirty="0" smtClean="0">
                <a:solidFill>
                  <a:schemeClr val="bg2">
                    <a:lumMod val="2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©</a:t>
            </a:r>
            <a:r>
              <a:rPr lang="en-US" sz="1500" dirty="0" smtClean="0">
                <a:solidFill>
                  <a:schemeClr val="bg2">
                    <a:lumMod val="2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ru-RU" sz="1500" dirty="0" smtClean="0">
                <a:solidFill>
                  <a:schemeClr val="bg2">
                    <a:lumMod val="2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ООО «БАЛАСС», 201</a:t>
            </a:r>
            <a:r>
              <a:rPr lang="en-US" sz="1500" dirty="0" smtClean="0">
                <a:solidFill>
                  <a:schemeClr val="bg2">
                    <a:lumMod val="2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6</a:t>
            </a:r>
            <a:endParaRPr lang="ru-RU" sz="1500" dirty="0">
              <a:solidFill>
                <a:schemeClr val="bg2">
                  <a:lumMod val="25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48966" y="83406"/>
            <a:ext cx="7795033" cy="369332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ru-RU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Современные дети: особенности развития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0315" y="898053"/>
            <a:ext cx="8884174" cy="229345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 rtlCol="0" anchor="t" anchorCtr="0">
            <a:normAutofit fontScale="92500" lnSpcReduction="10000"/>
          </a:bodyPr>
          <a:lstStyle/>
          <a:p>
            <a:pPr algn="just"/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    Отмечается </a:t>
            </a:r>
            <a:r>
              <a:rPr lang="ru-RU" sz="3200" b="1" dirty="0">
                <a:solidFill>
                  <a:schemeClr val="tx2">
                    <a:lumMod val="7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недостаточная социальная компетентность 25 % детей младшего школьного возраста, их беспомощность в отношениях со сверстниками, неспособность разрешать простейшие конфликты. </a:t>
            </a:r>
          </a:p>
        </p:txBody>
      </p:sp>
      <p:pic>
        <p:nvPicPr>
          <p:cNvPr id="8" name="Picture 2" descr="http://profilaktika.tomsk.ru/wp-content/uploads/2015/04/%D0%BA%D0%BE%D0%BD%D1%84%D0%BB%D0%B8%D0%BA%D1%82-%D0%B1%D1%80%D0%B0%D1%82%D0%B0-%D0%B8-%D1%81%D0%B5%D1%81%D1%82%D1%80%D1%8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1091" y="3330989"/>
            <a:ext cx="4781815" cy="3197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4287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104"/>
          <a:stretch/>
        </p:blipFill>
        <p:spPr>
          <a:xfrm>
            <a:off x="0" y="-1"/>
            <a:ext cx="9143999" cy="540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6811346" y="6528430"/>
            <a:ext cx="234170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dirty="0" smtClean="0">
                <a:solidFill>
                  <a:schemeClr val="bg2">
                    <a:lumMod val="2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©</a:t>
            </a:r>
            <a:r>
              <a:rPr lang="en-US" sz="1500" dirty="0" smtClean="0">
                <a:solidFill>
                  <a:schemeClr val="bg2">
                    <a:lumMod val="2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ru-RU" sz="1500" dirty="0" smtClean="0">
                <a:solidFill>
                  <a:schemeClr val="bg2">
                    <a:lumMod val="2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ООО «БАЛАСС», 201</a:t>
            </a:r>
            <a:r>
              <a:rPr lang="en-US" sz="1500" dirty="0" smtClean="0">
                <a:solidFill>
                  <a:schemeClr val="bg2">
                    <a:lumMod val="2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6</a:t>
            </a:r>
            <a:endParaRPr lang="ru-RU" sz="1500" dirty="0">
              <a:solidFill>
                <a:schemeClr val="bg2">
                  <a:lumMod val="25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48966" y="83406"/>
            <a:ext cx="7795033" cy="369332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ru-RU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Современные дети: особенности развития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0315" y="898053"/>
            <a:ext cx="8884174" cy="181086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 rtlCol="0" anchor="t" anchorCtr="0">
            <a:normAutofit fontScale="92500" lnSpcReduction="10000"/>
          </a:bodyPr>
          <a:lstStyle/>
          <a:p>
            <a:pPr algn="just"/>
            <a:r>
              <a:rPr lang="ru-RU" sz="3100" b="1" dirty="0" smtClean="0">
                <a:solidFill>
                  <a:schemeClr val="tx2">
                    <a:lumMod val="7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  Кроме </a:t>
            </a:r>
            <a:r>
              <a:rPr lang="ru-RU" sz="3100" b="1" dirty="0">
                <a:solidFill>
                  <a:schemeClr val="tx2">
                    <a:lumMod val="7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того, хочется отдельно отметить еще один фактор современности, который, в отличие от других,  не может не радовать – это появление все большего количества одаренных детей. </a:t>
            </a:r>
          </a:p>
        </p:txBody>
      </p:sp>
      <p:pic>
        <p:nvPicPr>
          <p:cNvPr id="8" name="Picture 2" descr="https://im1-tub-ru.yandex.net/i?id=b74793b9600e3d0fa6f18b688493d5c6&amp;n=33&amp;h=215&amp;w=48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7" y="3102151"/>
            <a:ext cx="7870969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0890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692696"/>
            <a:ext cx="8208912" cy="864096"/>
          </a:xfrm>
          <a:prstGeom prst="rect">
            <a:avLst/>
          </a:prstGeom>
          <a:solidFill>
            <a:srgbClr val="ABFF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</a:rPr>
              <a:t>Образование для детей с ОВЗ,  детей-инвалидов</a:t>
            </a:r>
            <a:endParaRPr lang="ru-RU" sz="28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2276872"/>
            <a:ext cx="2952328" cy="2808312"/>
          </a:xfrm>
          <a:prstGeom prst="rect">
            <a:avLst/>
          </a:prstGeom>
          <a:gradFill flip="none" rotWithShape="1">
            <a:gsLst>
              <a:gs pos="0">
                <a:srgbClr val="ABFFAB">
                  <a:shade val="30000"/>
                  <a:satMod val="115000"/>
                </a:srgbClr>
              </a:gs>
              <a:gs pos="50000">
                <a:srgbClr val="ABFFAB">
                  <a:shade val="67500"/>
                  <a:satMod val="115000"/>
                </a:srgbClr>
              </a:gs>
              <a:gs pos="100000">
                <a:srgbClr val="ABFFAB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</a:rPr>
              <a:t>Специальное образование</a:t>
            </a:r>
            <a:endParaRPr lang="ru-RU" sz="28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131840" y="2276872"/>
            <a:ext cx="2880320" cy="2808312"/>
          </a:xfrm>
          <a:prstGeom prst="rect">
            <a:avLst/>
          </a:prstGeom>
          <a:gradFill flip="none" rotWithShape="1">
            <a:gsLst>
              <a:gs pos="0">
                <a:srgbClr val="ABFFAB">
                  <a:shade val="30000"/>
                  <a:satMod val="115000"/>
                </a:srgbClr>
              </a:gs>
              <a:gs pos="50000">
                <a:srgbClr val="ABFFAB">
                  <a:shade val="67500"/>
                  <a:satMod val="115000"/>
                </a:srgbClr>
              </a:gs>
              <a:gs pos="100000">
                <a:srgbClr val="ABFFAB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tx2">
                    <a:lumMod val="50000"/>
                  </a:schemeClr>
                </a:solidFill>
              </a:rPr>
              <a:t>Интегрированное </a:t>
            </a:r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</a:rPr>
              <a:t>образование</a:t>
            </a:r>
            <a:endParaRPr lang="ru-RU" sz="28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012160" y="2276872"/>
            <a:ext cx="2952328" cy="2808312"/>
          </a:xfrm>
          <a:prstGeom prst="rect">
            <a:avLst/>
          </a:prstGeom>
          <a:gradFill flip="none" rotWithShape="1">
            <a:gsLst>
              <a:gs pos="0">
                <a:srgbClr val="ABFFAB">
                  <a:shade val="30000"/>
                  <a:satMod val="115000"/>
                </a:srgbClr>
              </a:gs>
              <a:gs pos="50000">
                <a:srgbClr val="ABFFAB">
                  <a:shade val="67500"/>
                  <a:satMod val="115000"/>
                </a:srgbClr>
              </a:gs>
              <a:gs pos="100000">
                <a:srgbClr val="ABFFAB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tx2">
                    <a:lumMod val="50000"/>
                  </a:schemeClr>
                </a:solidFill>
              </a:rPr>
              <a:t>Инклюзивное образование</a:t>
            </a:r>
          </a:p>
        </p:txBody>
      </p:sp>
      <p:cxnSp>
        <p:nvCxnSpPr>
          <p:cNvPr id="9" name="Прямая со стрелкой 8"/>
          <p:cNvCxnSpPr>
            <a:stCxn id="2" idx="2"/>
          </p:cNvCxnSpPr>
          <p:nvPr/>
        </p:nvCxnSpPr>
        <p:spPr>
          <a:xfrm>
            <a:off x="4644008" y="1556792"/>
            <a:ext cx="0" cy="720080"/>
          </a:xfrm>
          <a:prstGeom prst="straightConnector1">
            <a:avLst/>
          </a:prstGeom>
          <a:ln w="28575">
            <a:solidFill>
              <a:srgbClr val="0066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>
            <a:endCxn id="3" idx="0"/>
          </p:cNvCxnSpPr>
          <p:nvPr/>
        </p:nvCxnSpPr>
        <p:spPr>
          <a:xfrm flipH="1">
            <a:off x="1655676" y="1556792"/>
            <a:ext cx="1836204" cy="720080"/>
          </a:xfrm>
          <a:prstGeom prst="straightConnector1">
            <a:avLst/>
          </a:prstGeom>
          <a:ln w="28575">
            <a:solidFill>
              <a:srgbClr val="0066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>
            <a:endCxn id="5" idx="0"/>
          </p:cNvCxnSpPr>
          <p:nvPr/>
        </p:nvCxnSpPr>
        <p:spPr>
          <a:xfrm>
            <a:off x="6004520" y="1556792"/>
            <a:ext cx="1483804" cy="720080"/>
          </a:xfrm>
          <a:prstGeom prst="straightConnector1">
            <a:avLst/>
          </a:prstGeom>
          <a:ln w="28575">
            <a:solidFill>
              <a:srgbClr val="0066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24609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104"/>
          <a:stretch/>
        </p:blipFill>
        <p:spPr>
          <a:xfrm>
            <a:off x="0" y="-1"/>
            <a:ext cx="9143999" cy="540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1348966" y="83406"/>
            <a:ext cx="7795033" cy="369332"/>
          </a:xfrm>
          <a:prstGeom prst="rect">
            <a:avLst/>
          </a:prstGeom>
          <a:noFill/>
        </p:spPr>
        <p:txBody>
          <a:bodyPr wrap="square" rtlCol="0" anchor="ctr" anchorCtr="0">
            <a:norm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Целеполагание</a:t>
            </a:r>
          </a:p>
        </p:txBody>
      </p:sp>
      <p:pic>
        <p:nvPicPr>
          <p:cNvPr id="5" name="Picture 2" descr="SATOR - Большая перемена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275320" y="2492896"/>
            <a:ext cx="4593358" cy="3693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30222" y="836712"/>
            <a:ext cx="8640147" cy="152227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rtlCol="0" anchor="ctr" anchorCtr="0">
            <a:normAutofit/>
          </a:bodyPr>
          <a:lstStyle/>
          <a:p>
            <a:pPr algn="ctr"/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На какие вопросы вы хотели бы сегодня получить ответы?</a:t>
            </a:r>
            <a:endParaRPr lang="ru-RU" sz="3200" b="1" dirty="0">
              <a:solidFill>
                <a:schemeClr val="tx2">
                  <a:lumMod val="75000"/>
                </a:schemeClr>
              </a:solidFill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6190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1070" y="692696"/>
            <a:ext cx="8208912" cy="576064"/>
          </a:xfrm>
          <a:prstGeom prst="rect">
            <a:avLst/>
          </a:prstGeom>
          <a:solidFill>
            <a:srgbClr val="ABFF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tx2">
                    <a:lumMod val="50000"/>
                  </a:schemeClr>
                </a:solidFill>
              </a:rPr>
              <a:t>Группа </a:t>
            </a:r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</a:rPr>
              <a:t>детей с 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</a:rPr>
              <a:t>ОВЗ чрезвычайно </a:t>
            </a:r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</a:rPr>
              <a:t>неоднородна </a:t>
            </a:r>
            <a:endParaRPr lang="ru-RU" sz="28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72480" y="1628800"/>
            <a:ext cx="8208912" cy="4680520"/>
          </a:xfrm>
          <a:prstGeom prst="rect">
            <a:avLst/>
          </a:prstGeom>
          <a:solidFill>
            <a:srgbClr val="ABFF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</a:rPr>
              <a:t>Это дети:</a:t>
            </a:r>
          </a:p>
          <a:p>
            <a:pPr marL="457200" indent="-457200" algn="just">
              <a:buFontTx/>
              <a:buChar char="-"/>
            </a:pPr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</a:rPr>
              <a:t>с нарушением слуха;</a:t>
            </a:r>
          </a:p>
          <a:p>
            <a:pPr marL="457200" indent="-457200" algn="just">
              <a:buFontTx/>
              <a:buChar char="-"/>
            </a:pPr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</a:rPr>
              <a:t>с нарушением зрения; </a:t>
            </a:r>
          </a:p>
          <a:p>
            <a:pPr marL="457200" indent="-457200" algn="just">
              <a:buFontTx/>
              <a:buChar char="-"/>
            </a:pPr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</a:rPr>
              <a:t>с нарушением речи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</a:rPr>
              <a:t>;</a:t>
            </a:r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</a:p>
          <a:p>
            <a:pPr marL="457200" indent="-457200" algn="just">
              <a:buFontTx/>
              <a:buChar char="-"/>
            </a:pPr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</a:rPr>
              <a:t>с нарушением опорно-двигательного аппарата;</a:t>
            </a:r>
          </a:p>
          <a:p>
            <a:pPr marL="457200" indent="-457200" algn="just">
              <a:buFontTx/>
              <a:buChar char="-"/>
            </a:pPr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</a:rPr>
              <a:t>с нарушением интеллекта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</a:rPr>
              <a:t>, с </a:t>
            </a:r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</a:rPr>
              <a:t>выраженными расстройствами эмоционально-волевой сферы; </a:t>
            </a:r>
          </a:p>
          <a:p>
            <a:pPr marL="457200" indent="-457200" algn="just">
              <a:buFontTx/>
              <a:buChar char="-"/>
            </a:pPr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</a:rPr>
              <a:t>с </a:t>
            </a:r>
            <a:r>
              <a:rPr lang="ru-RU" sz="2800" dirty="0">
                <a:solidFill>
                  <a:schemeClr val="tx2">
                    <a:lumMod val="50000"/>
                  </a:schemeClr>
                </a:solidFill>
              </a:rPr>
              <a:t>задержкой и комплексными нарушениями </a:t>
            </a:r>
            <a:r>
              <a:rPr lang="ru-RU" sz="2800" dirty="0" smtClean="0">
                <a:solidFill>
                  <a:schemeClr val="tx2">
                    <a:lumMod val="50000"/>
                  </a:schemeClr>
                </a:solidFill>
              </a:rPr>
              <a:t>развития.</a:t>
            </a:r>
            <a:endParaRPr lang="ru-RU" sz="28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7277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116632"/>
            <a:ext cx="8784976" cy="648072"/>
          </a:xfrm>
          <a:prstGeom prst="rect">
            <a:avLst/>
          </a:prstGeom>
          <a:solidFill>
            <a:srgbClr val="CCE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2">
                    <a:lumMod val="50000"/>
                  </a:schemeClr>
                </a:solidFill>
              </a:rPr>
              <a:t>О</a:t>
            </a:r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</a:rPr>
              <a:t>собые потребности, свойственные </a:t>
            </a:r>
            <a:r>
              <a:rPr lang="ru-RU" sz="2800" b="1" dirty="0">
                <a:solidFill>
                  <a:schemeClr val="tx2">
                    <a:lumMod val="50000"/>
                  </a:schemeClr>
                </a:solidFill>
              </a:rPr>
              <a:t>всем детям с ОВЗ:</a:t>
            </a:r>
            <a:r>
              <a:rPr lang="ru-RU" sz="3200" b="1" dirty="0">
                <a:solidFill>
                  <a:schemeClr val="tx2">
                    <a:lumMod val="50000"/>
                  </a:schemeClr>
                </a:solidFill>
              </a:rPr>
              <a:t> 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936104"/>
            <a:ext cx="8784976" cy="5921896"/>
          </a:xfrm>
          <a:prstGeom prst="rect">
            <a:avLst/>
          </a:prstGeom>
          <a:solidFill>
            <a:srgbClr val="ABFF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buFontTx/>
              <a:buChar char="-"/>
            </a:pP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</a:rPr>
              <a:t>начать </a:t>
            </a:r>
            <a:r>
              <a:rPr lang="ru-RU" sz="2400" b="1" dirty="0">
                <a:solidFill>
                  <a:schemeClr val="tx2">
                    <a:lumMod val="50000"/>
                  </a:schemeClr>
                </a:solidFill>
              </a:rPr>
              <a:t>специальное обучение ребенка сразу же после выявления первичного нарушения развития; </a:t>
            </a:r>
            <a:endParaRPr lang="ru-RU" sz="2400" b="1" dirty="0" smtClean="0">
              <a:solidFill>
                <a:schemeClr val="tx2">
                  <a:lumMod val="50000"/>
                </a:schemeClr>
              </a:solidFill>
            </a:endParaRPr>
          </a:p>
          <a:p>
            <a:pPr marL="342900" indent="-342900" algn="just">
              <a:buFontTx/>
              <a:buChar char="-"/>
            </a:pP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</a:rPr>
              <a:t>ввести </a:t>
            </a:r>
            <a:r>
              <a:rPr lang="ru-RU" sz="2400" dirty="0">
                <a:solidFill>
                  <a:schemeClr val="tx2">
                    <a:lumMod val="50000"/>
                  </a:schemeClr>
                </a:solidFill>
              </a:rPr>
              <a:t>в содержание обучения ребенка специальные разделы, не присутствующие в программах образования </a:t>
            </a:r>
            <a:r>
              <a:rPr lang="ru-RU" sz="2400" dirty="0">
                <a:solidFill>
                  <a:schemeClr val="tx2">
                    <a:lumMod val="50000"/>
                  </a:schemeClr>
                </a:solidFill>
              </a:rPr>
              <a:t>нормально</a:t>
            </a:r>
            <a:r>
              <a:rPr lang="ru-RU" sz="2400" dirty="0">
                <a:solidFill>
                  <a:schemeClr val="tx1"/>
                </a:solidFill>
              </a:rPr>
              <a:t> </a:t>
            </a:r>
            <a:r>
              <a:rPr lang="ru-RU" sz="2400" dirty="0">
                <a:solidFill>
                  <a:schemeClr val="tx2">
                    <a:lumMod val="50000"/>
                  </a:schemeClr>
                </a:solidFill>
              </a:rPr>
              <a:t>развивающихся сверстников; </a:t>
            </a:r>
            <a:endParaRPr lang="ru-RU" sz="2400" dirty="0" smtClean="0">
              <a:solidFill>
                <a:schemeClr val="tx2">
                  <a:lumMod val="50000"/>
                </a:schemeClr>
              </a:solidFill>
            </a:endParaRPr>
          </a:p>
          <a:p>
            <a:pPr marL="342900" indent="-342900" algn="just">
              <a:buFontTx/>
              <a:buChar char="-"/>
            </a:pP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</a:rPr>
              <a:t>использовать </a:t>
            </a:r>
            <a:r>
              <a:rPr lang="ru-RU" sz="2400" dirty="0">
                <a:solidFill>
                  <a:schemeClr val="tx2">
                    <a:lumMod val="50000"/>
                  </a:schemeClr>
                </a:solidFill>
              </a:rPr>
              <a:t>специальные методы, приемы и средства обучения (в том числе специализированные компьютерные технологии), обеспечивающие реализацию "обходных путей" обучения; </a:t>
            </a:r>
            <a:endParaRPr lang="ru-RU" sz="2400" dirty="0" smtClean="0">
              <a:solidFill>
                <a:schemeClr val="tx2">
                  <a:lumMod val="50000"/>
                </a:schemeClr>
              </a:solidFill>
            </a:endParaRPr>
          </a:p>
          <a:p>
            <a:pPr marL="342900" indent="-342900" algn="just">
              <a:buFontTx/>
              <a:buChar char="-"/>
            </a:pP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</a:rPr>
              <a:t>индивидуализировать </a:t>
            </a:r>
            <a:r>
              <a:rPr lang="ru-RU" sz="2400" dirty="0">
                <a:solidFill>
                  <a:schemeClr val="tx2">
                    <a:lumMod val="50000"/>
                  </a:schemeClr>
                </a:solidFill>
              </a:rPr>
              <a:t>обучение в большей степени, чем требуется для нормально развивающегося ребенка; </a:t>
            </a:r>
            <a:endParaRPr lang="ru-RU" sz="2400" dirty="0" smtClean="0">
              <a:solidFill>
                <a:schemeClr val="tx2">
                  <a:lumMod val="50000"/>
                </a:schemeClr>
              </a:solidFill>
            </a:endParaRPr>
          </a:p>
          <a:p>
            <a:pPr marL="342900" indent="-342900" algn="just">
              <a:buFontTx/>
              <a:buChar char="-"/>
            </a:pP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</a:rPr>
              <a:t>обеспечить </a:t>
            </a:r>
            <a:r>
              <a:rPr lang="ru-RU" sz="2400" dirty="0">
                <a:solidFill>
                  <a:schemeClr val="tx2">
                    <a:lumMod val="50000"/>
                  </a:schemeClr>
                </a:solidFill>
              </a:rPr>
              <a:t>особую пространственную и временную организацию образовательной среды; </a:t>
            </a:r>
            <a:endParaRPr lang="ru-RU" sz="2400" dirty="0" smtClean="0">
              <a:solidFill>
                <a:schemeClr val="tx2">
                  <a:lumMod val="50000"/>
                </a:schemeClr>
              </a:solidFill>
            </a:endParaRPr>
          </a:p>
          <a:p>
            <a:pPr algn="just"/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</a:rPr>
              <a:t>- </a:t>
            </a:r>
            <a:r>
              <a:rPr lang="ru-RU" sz="2400" dirty="0">
                <a:solidFill>
                  <a:schemeClr val="tx2">
                    <a:lumMod val="50000"/>
                  </a:schemeClr>
                </a:solidFill>
              </a:rPr>
              <a:t>максимально раздвинуть образовательное пространство за пределы образовательного учреждения.</a:t>
            </a:r>
          </a:p>
        </p:txBody>
      </p:sp>
    </p:spTree>
    <p:extLst>
      <p:ext uri="{BB962C8B-B14F-4D97-AF65-F5344CB8AC3E}">
        <p14:creationId xmlns:p14="http://schemas.microsoft.com/office/powerpoint/2010/main" val="2211097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9512" y="936104"/>
            <a:ext cx="8784976" cy="5921896"/>
          </a:xfrm>
          <a:prstGeom prst="rect">
            <a:avLst/>
          </a:prstGeom>
          <a:solidFill>
            <a:srgbClr val="ABFF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buFontTx/>
              <a:buChar char="-"/>
            </a:pP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</a:rPr>
              <a:t>начать </a:t>
            </a:r>
            <a:r>
              <a:rPr lang="ru-RU" sz="2400" dirty="0">
                <a:solidFill>
                  <a:schemeClr val="tx2">
                    <a:lumMod val="50000"/>
                  </a:schemeClr>
                </a:solidFill>
              </a:rPr>
              <a:t>специальное обучение ребенка сразу же после выявления первичного нарушения развития; </a:t>
            </a:r>
            <a:endParaRPr lang="ru-RU" sz="2400" dirty="0" smtClean="0">
              <a:solidFill>
                <a:schemeClr val="tx2">
                  <a:lumMod val="50000"/>
                </a:schemeClr>
              </a:solidFill>
            </a:endParaRPr>
          </a:p>
          <a:p>
            <a:pPr marL="342900" indent="-342900" algn="just">
              <a:buFontTx/>
              <a:buChar char="-"/>
            </a:pP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</a:rPr>
              <a:t>ввести </a:t>
            </a:r>
            <a:r>
              <a:rPr lang="ru-RU" sz="2400" b="1" dirty="0">
                <a:solidFill>
                  <a:schemeClr val="tx2">
                    <a:lumMod val="50000"/>
                  </a:schemeClr>
                </a:solidFill>
              </a:rPr>
              <a:t>в содержание обучения ребенка специальные разделы, не присутствующие в программах образования нормально развивающихся сверстников; </a:t>
            </a:r>
            <a:endParaRPr lang="ru-RU" sz="2400" b="1" dirty="0" smtClean="0">
              <a:solidFill>
                <a:schemeClr val="tx2">
                  <a:lumMod val="50000"/>
                </a:schemeClr>
              </a:solidFill>
            </a:endParaRPr>
          </a:p>
          <a:p>
            <a:pPr marL="342900" indent="-342900" algn="just">
              <a:buFontTx/>
              <a:buChar char="-"/>
            </a:pP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</a:rPr>
              <a:t>использовать </a:t>
            </a:r>
            <a:r>
              <a:rPr lang="ru-RU" sz="2400" dirty="0">
                <a:solidFill>
                  <a:schemeClr val="tx2">
                    <a:lumMod val="50000"/>
                  </a:schemeClr>
                </a:solidFill>
              </a:rPr>
              <a:t>специальные методы, приемы и средства обучения (в том числе специализированные компьютерные технологии), обеспечивающие реализацию "обходных путей" обучения; </a:t>
            </a:r>
            <a:endParaRPr lang="ru-RU" sz="2400" dirty="0" smtClean="0">
              <a:solidFill>
                <a:schemeClr val="tx2">
                  <a:lumMod val="50000"/>
                </a:schemeClr>
              </a:solidFill>
            </a:endParaRPr>
          </a:p>
          <a:p>
            <a:pPr marL="342900" indent="-342900" algn="just">
              <a:buFontTx/>
              <a:buChar char="-"/>
            </a:pP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</a:rPr>
              <a:t>индивидуализировать </a:t>
            </a:r>
            <a:r>
              <a:rPr lang="ru-RU" sz="2400" dirty="0">
                <a:solidFill>
                  <a:schemeClr val="tx2">
                    <a:lumMod val="50000"/>
                  </a:schemeClr>
                </a:solidFill>
              </a:rPr>
              <a:t>обучение в большей степени, чем требуется для нормально развивающегося ребенка; </a:t>
            </a:r>
            <a:endParaRPr lang="ru-RU" sz="2400" dirty="0" smtClean="0">
              <a:solidFill>
                <a:schemeClr val="tx2">
                  <a:lumMod val="50000"/>
                </a:schemeClr>
              </a:solidFill>
            </a:endParaRPr>
          </a:p>
          <a:p>
            <a:pPr marL="342900" indent="-342900" algn="just">
              <a:buFontTx/>
              <a:buChar char="-"/>
            </a:pP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</a:rPr>
              <a:t>обеспечить </a:t>
            </a:r>
            <a:r>
              <a:rPr lang="ru-RU" sz="2400" dirty="0">
                <a:solidFill>
                  <a:schemeClr val="tx2">
                    <a:lumMod val="50000"/>
                  </a:schemeClr>
                </a:solidFill>
              </a:rPr>
              <a:t>особую пространственную и временную организацию образовательной среды; </a:t>
            </a:r>
            <a:endParaRPr lang="ru-RU" sz="2400" dirty="0" smtClean="0">
              <a:solidFill>
                <a:schemeClr val="tx2">
                  <a:lumMod val="50000"/>
                </a:schemeClr>
              </a:solidFill>
            </a:endParaRPr>
          </a:p>
          <a:p>
            <a:pPr algn="just"/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</a:rPr>
              <a:t>- </a:t>
            </a:r>
            <a:r>
              <a:rPr lang="ru-RU" sz="2400" dirty="0">
                <a:solidFill>
                  <a:schemeClr val="tx2">
                    <a:lumMod val="50000"/>
                  </a:schemeClr>
                </a:solidFill>
              </a:rPr>
              <a:t>максимально раздвинуть образовательное пространство за пределы образовательного учреждения.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116632"/>
            <a:ext cx="8784976" cy="648072"/>
          </a:xfrm>
          <a:prstGeom prst="rect">
            <a:avLst/>
          </a:prstGeom>
          <a:solidFill>
            <a:srgbClr val="CCE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2">
                    <a:lumMod val="50000"/>
                  </a:schemeClr>
                </a:solidFill>
              </a:rPr>
              <a:t>О</a:t>
            </a:r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</a:rPr>
              <a:t>собые потребности, свойственные </a:t>
            </a:r>
            <a:r>
              <a:rPr lang="ru-RU" sz="2800" b="1" dirty="0">
                <a:solidFill>
                  <a:schemeClr val="tx2">
                    <a:lumMod val="50000"/>
                  </a:schemeClr>
                </a:solidFill>
              </a:rPr>
              <a:t>всем детям с ОВЗ:</a:t>
            </a:r>
            <a:r>
              <a:rPr lang="ru-RU" sz="3200" b="1" dirty="0">
                <a:solidFill>
                  <a:schemeClr val="tx2">
                    <a:lumMod val="50000"/>
                  </a:schemeClr>
                </a:solidFill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500447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9512" y="936104"/>
            <a:ext cx="8784976" cy="5921896"/>
          </a:xfrm>
          <a:prstGeom prst="rect">
            <a:avLst/>
          </a:prstGeom>
          <a:solidFill>
            <a:srgbClr val="ABFF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buFontTx/>
              <a:buChar char="-"/>
            </a:pP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</a:rPr>
              <a:t>начать </a:t>
            </a:r>
            <a:r>
              <a:rPr lang="ru-RU" sz="2400" dirty="0">
                <a:solidFill>
                  <a:schemeClr val="tx2">
                    <a:lumMod val="50000"/>
                  </a:schemeClr>
                </a:solidFill>
              </a:rPr>
              <a:t>специальное обучение ребенка сразу же после выявления первичного нарушения развития; </a:t>
            </a:r>
            <a:endParaRPr lang="ru-RU" sz="2400" dirty="0" smtClean="0">
              <a:solidFill>
                <a:schemeClr val="tx2">
                  <a:lumMod val="50000"/>
                </a:schemeClr>
              </a:solidFill>
            </a:endParaRPr>
          </a:p>
          <a:p>
            <a:pPr marL="342900" indent="-342900" algn="just">
              <a:buFontTx/>
              <a:buChar char="-"/>
            </a:pP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</a:rPr>
              <a:t>ввести </a:t>
            </a:r>
            <a:r>
              <a:rPr lang="ru-RU" sz="2400" dirty="0">
                <a:solidFill>
                  <a:schemeClr val="tx2">
                    <a:lumMod val="50000"/>
                  </a:schemeClr>
                </a:solidFill>
              </a:rPr>
              <a:t>в содержание обучения ребенка специальные разделы, не присутствующие в программах образования нормально развивающихся сверстников; </a:t>
            </a:r>
            <a:endParaRPr lang="ru-RU" sz="2400" dirty="0" smtClean="0">
              <a:solidFill>
                <a:schemeClr val="tx2">
                  <a:lumMod val="50000"/>
                </a:schemeClr>
              </a:solidFill>
            </a:endParaRPr>
          </a:p>
          <a:p>
            <a:pPr marL="342900" indent="-342900" algn="just">
              <a:buFontTx/>
              <a:buChar char="-"/>
            </a:pP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</a:rPr>
              <a:t>использовать </a:t>
            </a:r>
            <a:r>
              <a:rPr lang="ru-RU" sz="2400" b="1" dirty="0">
                <a:solidFill>
                  <a:schemeClr val="tx2">
                    <a:lumMod val="50000"/>
                  </a:schemeClr>
                </a:solidFill>
              </a:rPr>
              <a:t>специальные методы, приемы и средства обучения (в том числе специализированные компьютерные технологии), обеспечивающие реализацию "обходных путей" обучения; </a:t>
            </a:r>
            <a:endParaRPr lang="ru-RU" sz="2400" b="1" dirty="0" smtClean="0">
              <a:solidFill>
                <a:schemeClr val="tx2">
                  <a:lumMod val="50000"/>
                </a:schemeClr>
              </a:solidFill>
            </a:endParaRPr>
          </a:p>
          <a:p>
            <a:pPr marL="342900" indent="-342900" algn="just">
              <a:buFontTx/>
              <a:buChar char="-"/>
            </a:pP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</a:rPr>
              <a:t>индивидуализировать </a:t>
            </a:r>
            <a:r>
              <a:rPr lang="ru-RU" sz="2400" dirty="0">
                <a:solidFill>
                  <a:schemeClr val="tx2">
                    <a:lumMod val="50000"/>
                  </a:schemeClr>
                </a:solidFill>
              </a:rPr>
              <a:t>обучение в большей степени, чем требуется для нормально развивающегося ребенка; </a:t>
            </a:r>
            <a:endParaRPr lang="ru-RU" sz="2400" dirty="0" smtClean="0">
              <a:solidFill>
                <a:schemeClr val="tx2">
                  <a:lumMod val="50000"/>
                </a:schemeClr>
              </a:solidFill>
            </a:endParaRPr>
          </a:p>
          <a:p>
            <a:pPr marL="342900" indent="-342900" algn="just">
              <a:buFontTx/>
              <a:buChar char="-"/>
            </a:pP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</a:rPr>
              <a:t>обеспечить </a:t>
            </a:r>
            <a:r>
              <a:rPr lang="ru-RU" sz="2400" dirty="0">
                <a:solidFill>
                  <a:schemeClr val="tx2">
                    <a:lumMod val="50000"/>
                  </a:schemeClr>
                </a:solidFill>
              </a:rPr>
              <a:t>особую пространственную и временную организацию образовательной среды; </a:t>
            </a:r>
            <a:endParaRPr lang="ru-RU" sz="2400" dirty="0" smtClean="0">
              <a:solidFill>
                <a:schemeClr val="tx2">
                  <a:lumMod val="50000"/>
                </a:schemeClr>
              </a:solidFill>
            </a:endParaRPr>
          </a:p>
          <a:p>
            <a:pPr algn="just"/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</a:rPr>
              <a:t>- </a:t>
            </a:r>
            <a:r>
              <a:rPr lang="ru-RU" sz="2400" dirty="0">
                <a:solidFill>
                  <a:schemeClr val="tx2">
                    <a:lumMod val="50000"/>
                  </a:schemeClr>
                </a:solidFill>
              </a:rPr>
              <a:t>максимально раздвинуть образовательное пространство за пределы образовательного учреждения.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116632"/>
            <a:ext cx="8784976" cy="648072"/>
          </a:xfrm>
          <a:prstGeom prst="rect">
            <a:avLst/>
          </a:prstGeom>
          <a:solidFill>
            <a:srgbClr val="CCE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2">
                    <a:lumMod val="50000"/>
                  </a:schemeClr>
                </a:solidFill>
              </a:rPr>
              <a:t>О</a:t>
            </a:r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</a:rPr>
              <a:t>собые потребности, свойственные </a:t>
            </a:r>
            <a:r>
              <a:rPr lang="ru-RU" sz="2800" b="1" dirty="0">
                <a:solidFill>
                  <a:schemeClr val="tx2">
                    <a:lumMod val="50000"/>
                  </a:schemeClr>
                </a:solidFill>
              </a:rPr>
              <a:t>всем детям с ОВЗ:</a:t>
            </a:r>
            <a:r>
              <a:rPr lang="ru-RU" sz="3200" b="1" dirty="0">
                <a:solidFill>
                  <a:schemeClr val="tx2">
                    <a:lumMod val="50000"/>
                  </a:schemeClr>
                </a:solidFill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500447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9512" y="936104"/>
            <a:ext cx="8784976" cy="5921896"/>
          </a:xfrm>
          <a:prstGeom prst="rect">
            <a:avLst/>
          </a:prstGeom>
          <a:solidFill>
            <a:srgbClr val="ABFF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buFontTx/>
              <a:buChar char="-"/>
            </a:pP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</a:rPr>
              <a:t>начать </a:t>
            </a:r>
            <a:r>
              <a:rPr lang="ru-RU" sz="2400" dirty="0">
                <a:solidFill>
                  <a:schemeClr val="tx2">
                    <a:lumMod val="50000"/>
                  </a:schemeClr>
                </a:solidFill>
              </a:rPr>
              <a:t>специальное обучение ребенка сразу же после выявления первичного нарушения развития; </a:t>
            </a:r>
            <a:endParaRPr lang="ru-RU" sz="2400" dirty="0" smtClean="0">
              <a:solidFill>
                <a:schemeClr val="tx2">
                  <a:lumMod val="50000"/>
                </a:schemeClr>
              </a:solidFill>
            </a:endParaRPr>
          </a:p>
          <a:p>
            <a:pPr marL="342900" indent="-342900" algn="just">
              <a:buFontTx/>
              <a:buChar char="-"/>
            </a:pP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</a:rPr>
              <a:t>ввести </a:t>
            </a:r>
            <a:r>
              <a:rPr lang="ru-RU" sz="2400" dirty="0">
                <a:solidFill>
                  <a:schemeClr val="tx2">
                    <a:lumMod val="50000"/>
                  </a:schemeClr>
                </a:solidFill>
              </a:rPr>
              <a:t>в содержание обучения ребенка специальные разделы, не присутствующие в программах образования нормально развивающихся сверстников; </a:t>
            </a:r>
            <a:endParaRPr lang="ru-RU" sz="2400" dirty="0" smtClean="0">
              <a:solidFill>
                <a:schemeClr val="tx2">
                  <a:lumMod val="50000"/>
                </a:schemeClr>
              </a:solidFill>
            </a:endParaRPr>
          </a:p>
          <a:p>
            <a:pPr marL="342900" indent="-342900" algn="just">
              <a:buFontTx/>
              <a:buChar char="-"/>
            </a:pP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</a:rPr>
              <a:t>использовать </a:t>
            </a:r>
            <a:r>
              <a:rPr lang="ru-RU" sz="2400" dirty="0">
                <a:solidFill>
                  <a:schemeClr val="tx2">
                    <a:lumMod val="50000"/>
                  </a:schemeClr>
                </a:solidFill>
              </a:rPr>
              <a:t>специальные методы, приемы и средства обучения (в том числе специализированные компьютерные технологии), обеспечивающие реализацию "обходных путей" обучения; </a:t>
            </a:r>
            <a:endParaRPr lang="ru-RU" sz="2400" dirty="0" smtClean="0">
              <a:solidFill>
                <a:schemeClr val="tx2">
                  <a:lumMod val="50000"/>
                </a:schemeClr>
              </a:solidFill>
            </a:endParaRPr>
          </a:p>
          <a:p>
            <a:pPr marL="342900" indent="-342900" algn="just">
              <a:buFontTx/>
              <a:buChar char="-"/>
            </a:pP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</a:rPr>
              <a:t>индивидуализировать </a:t>
            </a:r>
            <a:r>
              <a:rPr lang="ru-RU" sz="2400" b="1" dirty="0">
                <a:solidFill>
                  <a:schemeClr val="tx2">
                    <a:lumMod val="50000"/>
                  </a:schemeClr>
                </a:solidFill>
              </a:rPr>
              <a:t>обучение в большей степени, чем требуется для нормально развивающегося ребенка; </a:t>
            </a:r>
            <a:endParaRPr lang="ru-RU" sz="2400" b="1" dirty="0" smtClean="0">
              <a:solidFill>
                <a:schemeClr val="tx2">
                  <a:lumMod val="50000"/>
                </a:schemeClr>
              </a:solidFill>
            </a:endParaRPr>
          </a:p>
          <a:p>
            <a:pPr marL="342900" indent="-342900" algn="just">
              <a:buFontTx/>
              <a:buChar char="-"/>
            </a:pP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</a:rPr>
              <a:t>обеспечить </a:t>
            </a:r>
            <a:r>
              <a:rPr lang="ru-RU" sz="2400" dirty="0">
                <a:solidFill>
                  <a:schemeClr val="tx2">
                    <a:lumMod val="50000"/>
                  </a:schemeClr>
                </a:solidFill>
              </a:rPr>
              <a:t>особую пространственную и временную организацию образовательной среды; </a:t>
            </a:r>
            <a:endParaRPr lang="ru-RU" sz="2400" dirty="0" smtClean="0">
              <a:solidFill>
                <a:schemeClr val="tx2">
                  <a:lumMod val="50000"/>
                </a:schemeClr>
              </a:solidFill>
            </a:endParaRPr>
          </a:p>
          <a:p>
            <a:pPr algn="just"/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</a:rPr>
              <a:t>- </a:t>
            </a:r>
            <a:r>
              <a:rPr lang="ru-RU" sz="2400" dirty="0">
                <a:solidFill>
                  <a:schemeClr val="tx2">
                    <a:lumMod val="50000"/>
                  </a:schemeClr>
                </a:solidFill>
              </a:rPr>
              <a:t>максимально раздвинуть образовательное пространство за пределы образовательного учреждения.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116632"/>
            <a:ext cx="8784976" cy="648072"/>
          </a:xfrm>
          <a:prstGeom prst="rect">
            <a:avLst/>
          </a:prstGeom>
          <a:solidFill>
            <a:srgbClr val="CCE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2">
                    <a:lumMod val="50000"/>
                  </a:schemeClr>
                </a:solidFill>
              </a:rPr>
              <a:t>О</a:t>
            </a:r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</a:rPr>
              <a:t>собые потребности, свойственные </a:t>
            </a:r>
            <a:r>
              <a:rPr lang="ru-RU" sz="2800" b="1" dirty="0">
                <a:solidFill>
                  <a:schemeClr val="tx2">
                    <a:lumMod val="50000"/>
                  </a:schemeClr>
                </a:solidFill>
              </a:rPr>
              <a:t>всем детям с ОВЗ:</a:t>
            </a:r>
            <a:r>
              <a:rPr lang="ru-RU" sz="3200" b="1" dirty="0">
                <a:solidFill>
                  <a:schemeClr val="tx2">
                    <a:lumMod val="50000"/>
                  </a:schemeClr>
                </a:solidFill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500447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9512" y="936104"/>
            <a:ext cx="8784976" cy="5921896"/>
          </a:xfrm>
          <a:prstGeom prst="rect">
            <a:avLst/>
          </a:prstGeom>
          <a:solidFill>
            <a:srgbClr val="ABFF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buFontTx/>
              <a:buChar char="-"/>
            </a:pP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</a:rPr>
              <a:t>начать </a:t>
            </a:r>
            <a:r>
              <a:rPr lang="ru-RU" sz="2400" dirty="0">
                <a:solidFill>
                  <a:schemeClr val="tx2">
                    <a:lumMod val="50000"/>
                  </a:schemeClr>
                </a:solidFill>
              </a:rPr>
              <a:t>специальное обучение ребенка сразу же после выявления первичного нарушения развития; </a:t>
            </a:r>
            <a:endParaRPr lang="ru-RU" sz="2400" dirty="0" smtClean="0">
              <a:solidFill>
                <a:schemeClr val="tx2">
                  <a:lumMod val="50000"/>
                </a:schemeClr>
              </a:solidFill>
            </a:endParaRPr>
          </a:p>
          <a:p>
            <a:pPr marL="342900" indent="-342900" algn="just">
              <a:buFontTx/>
              <a:buChar char="-"/>
            </a:pP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</a:rPr>
              <a:t>ввести </a:t>
            </a:r>
            <a:r>
              <a:rPr lang="ru-RU" sz="2400" dirty="0">
                <a:solidFill>
                  <a:schemeClr val="tx2">
                    <a:lumMod val="50000"/>
                  </a:schemeClr>
                </a:solidFill>
              </a:rPr>
              <a:t>в содержание обучения ребенка специальные разделы, не присутствующие в программах образования нормально развивающихся сверстников; </a:t>
            </a:r>
            <a:endParaRPr lang="ru-RU" sz="2400" dirty="0" smtClean="0">
              <a:solidFill>
                <a:schemeClr val="tx2">
                  <a:lumMod val="50000"/>
                </a:schemeClr>
              </a:solidFill>
            </a:endParaRPr>
          </a:p>
          <a:p>
            <a:pPr marL="342900" indent="-342900" algn="just">
              <a:buFontTx/>
              <a:buChar char="-"/>
            </a:pP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</a:rPr>
              <a:t>использовать </a:t>
            </a:r>
            <a:r>
              <a:rPr lang="ru-RU" sz="2400" dirty="0">
                <a:solidFill>
                  <a:schemeClr val="tx2">
                    <a:lumMod val="50000"/>
                  </a:schemeClr>
                </a:solidFill>
              </a:rPr>
              <a:t>специальные методы, приемы и средства обучения (в том числе специализированные компьютерные технологии), обеспечивающие реализацию "обходных путей" обучения; </a:t>
            </a:r>
            <a:endParaRPr lang="ru-RU" sz="2400" dirty="0" smtClean="0">
              <a:solidFill>
                <a:schemeClr val="tx2">
                  <a:lumMod val="50000"/>
                </a:schemeClr>
              </a:solidFill>
            </a:endParaRPr>
          </a:p>
          <a:p>
            <a:pPr marL="342900" indent="-342900" algn="just">
              <a:buFontTx/>
              <a:buChar char="-"/>
            </a:pP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</a:rPr>
              <a:t>индивидуализировать </a:t>
            </a:r>
            <a:r>
              <a:rPr lang="ru-RU" sz="2400" dirty="0">
                <a:solidFill>
                  <a:schemeClr val="tx2">
                    <a:lumMod val="50000"/>
                  </a:schemeClr>
                </a:solidFill>
              </a:rPr>
              <a:t>обучение в большей степени, чем требуется для нормально развивающегося ребенка; </a:t>
            </a:r>
            <a:endParaRPr lang="ru-RU" sz="2400" dirty="0" smtClean="0">
              <a:solidFill>
                <a:schemeClr val="tx2">
                  <a:lumMod val="50000"/>
                </a:schemeClr>
              </a:solidFill>
            </a:endParaRPr>
          </a:p>
          <a:p>
            <a:pPr marL="342900" indent="-342900" algn="just">
              <a:buFontTx/>
              <a:buChar char="-"/>
            </a:pP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</a:rPr>
              <a:t>обеспечить </a:t>
            </a:r>
            <a:r>
              <a:rPr lang="ru-RU" sz="2400" b="1" dirty="0">
                <a:solidFill>
                  <a:schemeClr val="tx2">
                    <a:lumMod val="50000"/>
                  </a:schemeClr>
                </a:solidFill>
              </a:rPr>
              <a:t>особую пространственную и временную организацию образовательной среды; </a:t>
            </a:r>
            <a:endParaRPr lang="ru-RU" sz="2400" b="1" dirty="0" smtClean="0">
              <a:solidFill>
                <a:schemeClr val="tx2">
                  <a:lumMod val="50000"/>
                </a:schemeClr>
              </a:solidFill>
            </a:endParaRPr>
          </a:p>
          <a:p>
            <a:pPr algn="just"/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</a:rPr>
              <a:t>- </a:t>
            </a:r>
            <a:r>
              <a:rPr lang="ru-RU" sz="2400" dirty="0">
                <a:solidFill>
                  <a:schemeClr val="tx2">
                    <a:lumMod val="50000"/>
                  </a:schemeClr>
                </a:solidFill>
              </a:rPr>
              <a:t>максимально раздвинуть образовательное пространство за пределы образовательного учреждения.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116632"/>
            <a:ext cx="8784976" cy="648072"/>
          </a:xfrm>
          <a:prstGeom prst="rect">
            <a:avLst/>
          </a:prstGeom>
          <a:solidFill>
            <a:srgbClr val="CCE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2">
                    <a:lumMod val="50000"/>
                  </a:schemeClr>
                </a:solidFill>
              </a:rPr>
              <a:t>О</a:t>
            </a:r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</a:rPr>
              <a:t>собые потребности, свойственные </a:t>
            </a:r>
            <a:r>
              <a:rPr lang="ru-RU" sz="2800" b="1" dirty="0">
                <a:solidFill>
                  <a:schemeClr val="tx2">
                    <a:lumMod val="50000"/>
                  </a:schemeClr>
                </a:solidFill>
              </a:rPr>
              <a:t>всем детям с ОВЗ:</a:t>
            </a:r>
            <a:r>
              <a:rPr lang="ru-RU" sz="3200" b="1" dirty="0">
                <a:solidFill>
                  <a:schemeClr val="tx2">
                    <a:lumMod val="50000"/>
                  </a:schemeClr>
                </a:solidFill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500447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9512" y="936104"/>
            <a:ext cx="8784976" cy="5921896"/>
          </a:xfrm>
          <a:prstGeom prst="rect">
            <a:avLst/>
          </a:prstGeom>
          <a:solidFill>
            <a:srgbClr val="ABFF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buFontTx/>
              <a:buChar char="-"/>
            </a:pP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</a:rPr>
              <a:t>начать </a:t>
            </a:r>
            <a:r>
              <a:rPr lang="ru-RU" sz="2400" dirty="0">
                <a:solidFill>
                  <a:schemeClr val="tx2">
                    <a:lumMod val="50000"/>
                  </a:schemeClr>
                </a:solidFill>
              </a:rPr>
              <a:t>специальное обучение ребенка сразу же после выявления первичного нарушения развития; </a:t>
            </a:r>
            <a:endParaRPr lang="ru-RU" sz="2400" dirty="0" smtClean="0">
              <a:solidFill>
                <a:schemeClr val="tx2">
                  <a:lumMod val="50000"/>
                </a:schemeClr>
              </a:solidFill>
            </a:endParaRPr>
          </a:p>
          <a:p>
            <a:pPr marL="342900" indent="-342900" algn="just">
              <a:buFontTx/>
              <a:buChar char="-"/>
            </a:pP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</a:rPr>
              <a:t>ввести </a:t>
            </a:r>
            <a:r>
              <a:rPr lang="ru-RU" sz="2400" dirty="0">
                <a:solidFill>
                  <a:schemeClr val="tx2">
                    <a:lumMod val="50000"/>
                  </a:schemeClr>
                </a:solidFill>
              </a:rPr>
              <a:t>в содержание обучения ребенка специальные разделы, не присутствующие в программах образования нормально развивающихся сверстников; </a:t>
            </a:r>
            <a:endParaRPr lang="ru-RU" sz="2400" dirty="0" smtClean="0">
              <a:solidFill>
                <a:schemeClr val="tx2">
                  <a:lumMod val="50000"/>
                </a:schemeClr>
              </a:solidFill>
            </a:endParaRPr>
          </a:p>
          <a:p>
            <a:pPr marL="342900" indent="-342900" algn="just">
              <a:buFontTx/>
              <a:buChar char="-"/>
            </a:pP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</a:rPr>
              <a:t>использовать </a:t>
            </a:r>
            <a:r>
              <a:rPr lang="ru-RU" sz="2400" dirty="0">
                <a:solidFill>
                  <a:schemeClr val="tx2">
                    <a:lumMod val="50000"/>
                  </a:schemeClr>
                </a:solidFill>
              </a:rPr>
              <a:t>специальные методы, приемы и средства обучения (в том числе специализированные компьютерные технологии), обеспечивающие реализацию "обходных путей" обучения; </a:t>
            </a:r>
            <a:endParaRPr lang="ru-RU" sz="2400" dirty="0" smtClean="0">
              <a:solidFill>
                <a:schemeClr val="tx2">
                  <a:lumMod val="50000"/>
                </a:schemeClr>
              </a:solidFill>
            </a:endParaRPr>
          </a:p>
          <a:p>
            <a:pPr marL="342900" indent="-342900" algn="just">
              <a:buFontTx/>
              <a:buChar char="-"/>
            </a:pP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</a:rPr>
              <a:t>индивидуализировать </a:t>
            </a:r>
            <a:r>
              <a:rPr lang="ru-RU" sz="2400" dirty="0">
                <a:solidFill>
                  <a:schemeClr val="tx2">
                    <a:lumMod val="50000"/>
                  </a:schemeClr>
                </a:solidFill>
              </a:rPr>
              <a:t>обучение в большей степени, чем требуется для нормально развивающегося ребенка; </a:t>
            </a:r>
            <a:endParaRPr lang="ru-RU" sz="2400" dirty="0" smtClean="0">
              <a:solidFill>
                <a:schemeClr val="tx2">
                  <a:lumMod val="50000"/>
                </a:schemeClr>
              </a:solidFill>
            </a:endParaRPr>
          </a:p>
          <a:p>
            <a:pPr marL="342900" indent="-342900" algn="just">
              <a:buFontTx/>
              <a:buChar char="-"/>
            </a:pP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</a:rPr>
              <a:t>обеспечить </a:t>
            </a:r>
            <a:r>
              <a:rPr lang="ru-RU" sz="2400" dirty="0">
                <a:solidFill>
                  <a:schemeClr val="tx2">
                    <a:lumMod val="50000"/>
                  </a:schemeClr>
                </a:solidFill>
              </a:rPr>
              <a:t>особую пространственную и временную организацию образовательной среды; </a:t>
            </a:r>
            <a:endParaRPr lang="ru-RU" sz="2400" dirty="0" smtClean="0">
              <a:solidFill>
                <a:schemeClr val="tx2">
                  <a:lumMod val="50000"/>
                </a:schemeClr>
              </a:solidFill>
            </a:endParaRPr>
          </a:p>
          <a:p>
            <a:pPr algn="just"/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</a:rPr>
              <a:t>- </a:t>
            </a:r>
            <a:r>
              <a:rPr lang="ru-RU" sz="2400" b="1" dirty="0">
                <a:solidFill>
                  <a:schemeClr val="tx2">
                    <a:lumMod val="50000"/>
                  </a:schemeClr>
                </a:solidFill>
              </a:rPr>
              <a:t>максимально раздвинуть образовательное пространство за пределы образовательного учреждения.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116632"/>
            <a:ext cx="8784976" cy="648072"/>
          </a:xfrm>
          <a:prstGeom prst="rect">
            <a:avLst/>
          </a:prstGeom>
          <a:solidFill>
            <a:srgbClr val="CCE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2">
                    <a:lumMod val="50000"/>
                  </a:schemeClr>
                </a:solidFill>
              </a:rPr>
              <a:t>О</a:t>
            </a:r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</a:rPr>
              <a:t>собые потребности, свойственные </a:t>
            </a:r>
            <a:r>
              <a:rPr lang="ru-RU" sz="2800" b="1" dirty="0">
                <a:solidFill>
                  <a:schemeClr val="tx2">
                    <a:lumMod val="50000"/>
                  </a:schemeClr>
                </a:solidFill>
              </a:rPr>
              <a:t>всем детям с ОВЗ:</a:t>
            </a:r>
            <a:r>
              <a:rPr lang="ru-RU" sz="3200" b="1" dirty="0">
                <a:solidFill>
                  <a:schemeClr val="tx2">
                    <a:lumMod val="50000"/>
                  </a:schemeClr>
                </a:solidFill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500447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9512" y="764704"/>
            <a:ext cx="8784976" cy="5805264"/>
          </a:xfrm>
          <a:prstGeom prst="rect">
            <a:avLst/>
          </a:prstGeom>
          <a:solidFill>
            <a:srgbClr val="ABFFA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</a:rPr>
              <a:t>1. Индивидуальный </a:t>
            </a:r>
            <a:r>
              <a:rPr lang="ru-RU" sz="2400" dirty="0">
                <a:solidFill>
                  <a:schemeClr val="tx2">
                    <a:lumMod val="50000"/>
                  </a:schemeClr>
                </a:solidFill>
              </a:rPr>
              <a:t>подход к каждому </a:t>
            </a: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</a:rPr>
              <a:t>ребенку.</a:t>
            </a:r>
            <a:r>
              <a:rPr lang="ru-RU" sz="2400" dirty="0">
                <a:solidFill>
                  <a:schemeClr val="tx2">
                    <a:lumMod val="50000"/>
                  </a:schemeClr>
                </a:solidFill>
              </a:rPr>
              <a:t> </a:t>
            </a:r>
            <a:br>
              <a:rPr lang="ru-RU" sz="2400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2400" dirty="0">
                <a:solidFill>
                  <a:schemeClr val="tx2">
                    <a:lumMod val="50000"/>
                  </a:schemeClr>
                </a:solidFill>
              </a:rPr>
              <a:t>2. Предотвращение наступления утомления, используя для этого разнообразные средства </a:t>
            </a: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</a:rPr>
              <a:t>(упор на игровые формы, чередование </a:t>
            </a:r>
            <a:r>
              <a:rPr lang="ru-RU" sz="2400" dirty="0">
                <a:solidFill>
                  <a:schemeClr val="tx2">
                    <a:lumMod val="50000"/>
                  </a:schemeClr>
                </a:solidFill>
              </a:rPr>
              <a:t>умственной и практической деятельности, преподнесение материала небольшими дозами, использование интересного и красочного дидактического материала и средств наглядности). </a:t>
            </a:r>
            <a:br>
              <a:rPr lang="ru-RU" sz="2400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2400" dirty="0">
                <a:solidFill>
                  <a:schemeClr val="tx2">
                    <a:lumMod val="50000"/>
                  </a:schemeClr>
                </a:solidFill>
              </a:rPr>
              <a:t>3. Использование методов, активизирующих </a:t>
            </a: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</a:rPr>
              <a:t>мотивацию к различным видам деятельности детей, развивающих речь </a:t>
            </a:r>
            <a:r>
              <a:rPr lang="ru-RU" sz="2400" dirty="0">
                <a:solidFill>
                  <a:schemeClr val="tx2">
                    <a:lumMod val="50000"/>
                  </a:schemeClr>
                </a:solidFill>
              </a:rPr>
              <a:t>и формирующих необходимые </a:t>
            </a: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</a:rPr>
              <a:t>умения.</a:t>
            </a:r>
            <a:r>
              <a:rPr lang="ru-RU" sz="2400" dirty="0">
                <a:solidFill>
                  <a:schemeClr val="tx2">
                    <a:lumMod val="50000"/>
                  </a:schemeClr>
                </a:solidFill>
              </a:rPr>
              <a:t> </a:t>
            </a:r>
            <a:endParaRPr lang="ru-RU" sz="2400" dirty="0" smtClean="0">
              <a:solidFill>
                <a:schemeClr val="tx2">
                  <a:lumMod val="50000"/>
                </a:schemeClr>
              </a:solidFill>
            </a:endParaRPr>
          </a:p>
          <a:p>
            <a:pPr algn="just"/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</a:rPr>
              <a:t>4</a:t>
            </a:r>
            <a:r>
              <a:rPr lang="ru-RU" sz="2400" dirty="0">
                <a:solidFill>
                  <a:schemeClr val="tx2">
                    <a:lumMod val="50000"/>
                  </a:schemeClr>
                </a:solidFill>
              </a:rPr>
              <a:t>. Проявление педагогического такта. Постоянное поощрение за малейшие успехи, своевременная и тактическая помощь каждому ребёнку, развитие в нём веры в собственные силы </a:t>
            </a: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</a:rPr>
              <a:t>и возможности.</a:t>
            </a:r>
          </a:p>
          <a:p>
            <a:pPr algn="just"/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</a:rPr>
              <a:t>5. </a:t>
            </a:r>
            <a:r>
              <a:rPr lang="ru-RU" sz="2400" dirty="0">
                <a:solidFill>
                  <a:schemeClr val="tx2">
                    <a:lumMod val="50000"/>
                  </a:schemeClr>
                </a:solidFill>
              </a:rPr>
              <a:t> </a:t>
            </a: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</a:rPr>
              <a:t>Создание в группе благоприятной обстановки любви и понимания, формирование дружеских отношений со всеми детьми в группе.</a:t>
            </a:r>
            <a:endParaRPr lang="ru-RU" sz="2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116632"/>
            <a:ext cx="8784976" cy="648072"/>
          </a:xfrm>
          <a:prstGeom prst="rect">
            <a:avLst/>
          </a:prstGeom>
          <a:solidFill>
            <a:srgbClr val="CCEC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2">
                    <a:lumMod val="50000"/>
                  </a:schemeClr>
                </a:solidFill>
              </a:rPr>
              <a:t>Общие принципы и правила </a:t>
            </a:r>
            <a:r>
              <a:rPr lang="ru-RU" sz="2800" b="1" dirty="0" smtClean="0">
                <a:solidFill>
                  <a:schemeClr val="tx2">
                    <a:lumMod val="50000"/>
                  </a:schemeClr>
                </a:solidFill>
              </a:rPr>
              <a:t>работы с детьми с ОВЗ:</a:t>
            </a:r>
            <a:r>
              <a:rPr lang="ru-RU" sz="2800" b="1" dirty="0"/>
              <a:t> </a:t>
            </a:r>
            <a:r>
              <a:rPr lang="ru-RU" sz="3200" b="1" dirty="0">
                <a:solidFill>
                  <a:schemeClr val="tx2">
                    <a:lumMod val="50000"/>
                  </a:schemeClr>
                </a:solidFill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151749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395536" y="1196752"/>
            <a:ext cx="8424936" cy="4670648"/>
          </a:xfrm>
          <a:prstGeom prst="roundRect">
            <a:avLst/>
          </a:prstGeom>
          <a:solidFill>
            <a:srgbClr val="99FF99"/>
          </a:solidFill>
          <a:ln w="76200"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Деятельностный подход к организации совместной образовательной деятельности в дошкольном </a:t>
            </a:r>
            <a:r>
              <a:rPr lang="ru-RU" sz="4000" b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образовании на примере ООП «Детский сад 2100»</a:t>
            </a:r>
            <a:endParaRPr lang="ru-RU" sz="4000" b="1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9771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395536" y="620688"/>
            <a:ext cx="8424936" cy="5832648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rgbClr val="003300"/>
                </a:solidFill>
              </a:rPr>
              <a:t>ФГОС ДО (п. 1.4)</a:t>
            </a:r>
          </a:p>
          <a:p>
            <a:pPr algn="just"/>
            <a:r>
              <a:rPr lang="ru-RU" sz="3600" dirty="0" smtClean="0">
                <a:solidFill>
                  <a:srgbClr val="003300"/>
                </a:solidFill>
              </a:rPr>
              <a:t>«Основные принципы дошкольного образования:</a:t>
            </a:r>
          </a:p>
          <a:p>
            <a:pPr algn="just"/>
            <a:r>
              <a:rPr lang="ru-RU" sz="3600" dirty="0" smtClean="0">
                <a:solidFill>
                  <a:srgbClr val="003300"/>
                </a:solidFill>
              </a:rPr>
              <a:t>… </a:t>
            </a:r>
          </a:p>
          <a:p>
            <a:pPr algn="just"/>
            <a:r>
              <a:rPr lang="ru-RU" sz="3600" dirty="0" smtClean="0">
                <a:solidFill>
                  <a:srgbClr val="003300"/>
                </a:solidFill>
              </a:rPr>
              <a:t>- содействия и сотрудничества детей и взрослых, признания ребёнка полноценным участником (</a:t>
            </a:r>
            <a:r>
              <a:rPr lang="ru-RU" sz="3600" b="1" dirty="0" smtClean="0">
                <a:solidFill>
                  <a:srgbClr val="003300"/>
                </a:solidFill>
              </a:rPr>
              <a:t>субъектом</a:t>
            </a:r>
            <a:r>
              <a:rPr lang="ru-RU" sz="3600" dirty="0" smtClean="0">
                <a:solidFill>
                  <a:srgbClr val="003300"/>
                </a:solidFill>
              </a:rPr>
              <a:t>) образовательных отношений;</a:t>
            </a:r>
          </a:p>
          <a:p>
            <a:pPr algn="just"/>
            <a:r>
              <a:rPr lang="ru-RU" sz="3600" dirty="0" smtClean="0">
                <a:solidFill>
                  <a:srgbClr val="003300"/>
                </a:solidFill>
              </a:rPr>
              <a:t>- поддержки </a:t>
            </a:r>
            <a:r>
              <a:rPr lang="ru-RU" sz="3600" b="1" dirty="0" smtClean="0">
                <a:solidFill>
                  <a:srgbClr val="003300"/>
                </a:solidFill>
              </a:rPr>
              <a:t>детской инициативы </a:t>
            </a:r>
            <a:r>
              <a:rPr lang="ru-RU" sz="3600" dirty="0" smtClean="0">
                <a:solidFill>
                  <a:srgbClr val="003300"/>
                </a:solidFill>
              </a:rPr>
              <a:t>в различных видах деятельности…».</a:t>
            </a:r>
          </a:p>
        </p:txBody>
      </p:sp>
    </p:spTree>
    <p:extLst>
      <p:ext uri="{BB962C8B-B14F-4D97-AF65-F5344CB8AC3E}">
        <p14:creationId xmlns:p14="http://schemas.microsoft.com/office/powerpoint/2010/main" val="2567344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Рисунок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1325" y="1757363"/>
            <a:ext cx="5973763" cy="4192587"/>
          </a:xfrm>
          <a:prstGeom prst="rect">
            <a:avLst/>
          </a:prstGeom>
          <a:noFill/>
          <a:ln w="3810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  <a:extLst/>
        </p:spPr>
      </p:pic>
      <p:sp>
        <p:nvSpPr>
          <p:cNvPr id="8195" name="Заголовок 1"/>
          <p:cNvSpPr txBox="1">
            <a:spLocks/>
          </p:cNvSpPr>
          <p:nvPr/>
        </p:nvSpPr>
        <p:spPr bwMode="auto">
          <a:xfrm>
            <a:off x="611188" y="692150"/>
            <a:ext cx="8229600" cy="792163"/>
          </a:xfrm>
          <a:prstGeom prst="rect">
            <a:avLst/>
          </a:prstGeom>
          <a:solidFill>
            <a:srgbClr val="FFFF99"/>
          </a:solidFill>
          <a:ln w="38100">
            <a:solidFill>
              <a:srgbClr val="CC66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4400" b="1" dirty="0" smtClean="0">
                <a:solidFill>
                  <a:srgbClr val="C00000"/>
                </a:solidFill>
              </a:rPr>
              <a:t>Современные дети – какие они?</a:t>
            </a:r>
          </a:p>
        </p:txBody>
      </p:sp>
    </p:spTree>
    <p:extLst>
      <p:ext uri="{BB962C8B-B14F-4D97-AF65-F5344CB8AC3E}">
        <p14:creationId xmlns:p14="http://schemas.microsoft.com/office/powerpoint/2010/main" val="4198866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467544" y="1916832"/>
            <a:ext cx="8352928" cy="1800200"/>
          </a:xfrm>
          <a:prstGeom prst="roundRect">
            <a:avLst/>
          </a:prstGeom>
          <a:solidFill>
            <a:srgbClr val="99FF99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accent1">
                    <a:lumMod val="75000"/>
                  </a:schemeClr>
                </a:solidFill>
              </a:rPr>
              <a:t>Что входит в структуру деятельности?</a:t>
            </a:r>
            <a:endParaRPr lang="ru-RU" sz="40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550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Скругленный прямоугольник 10"/>
          <p:cNvSpPr/>
          <p:nvPr/>
        </p:nvSpPr>
        <p:spPr>
          <a:xfrm>
            <a:off x="441648" y="619125"/>
            <a:ext cx="8421439" cy="649635"/>
          </a:xfrm>
          <a:prstGeom prst="roundRect">
            <a:avLst/>
          </a:prstGeom>
          <a:solidFill>
            <a:srgbClr val="99FF99"/>
          </a:solidFill>
          <a:ln w="38100">
            <a:solidFill>
              <a:schemeClr val="accent5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 smtClean="0">
                <a:solidFill>
                  <a:srgbClr val="002060"/>
                </a:solidFill>
              </a:rPr>
              <a:t>Поговорим о деятельности</a:t>
            </a:r>
            <a:endParaRPr lang="ru-RU" sz="3600" b="1" dirty="0">
              <a:solidFill>
                <a:srgbClr val="002060"/>
              </a:solidFill>
            </a:endParaRPr>
          </a:p>
        </p:txBody>
      </p:sp>
      <p:pic>
        <p:nvPicPr>
          <p:cNvPr id="66562" name="Picture 2" descr="C:\Users\msi\Downloads\новые карт\человечек 2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950" y="1466850"/>
            <a:ext cx="1500188" cy="15001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66563" name="Picture 3" descr="C:\Users\msi\Downloads\новые карт\человечек 10 чист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08175" y="1484313"/>
            <a:ext cx="1111250" cy="15287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12" name="Picture 25" descr="http://static.kinokopilka.tv/system/images/users/avatars/000/024/289/mrunt_original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52800" y="1512888"/>
            <a:ext cx="1125538" cy="15001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66565" name="Picture 5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/>
          </a:blip>
          <a:srcRect/>
          <a:stretch>
            <a:fillRect/>
          </a:stretch>
        </p:blipFill>
        <p:spPr bwMode="auto">
          <a:xfrm>
            <a:off x="4845248" y="1565276"/>
            <a:ext cx="1320145" cy="15441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2" name="Скругленный прямоугольник 1"/>
          <p:cNvSpPr/>
          <p:nvPr/>
        </p:nvSpPr>
        <p:spPr>
          <a:xfrm>
            <a:off x="124569" y="4001566"/>
            <a:ext cx="1351087" cy="72008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Субъект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1907705" y="4020666"/>
            <a:ext cx="1111250" cy="72008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Объект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3462512" y="4001566"/>
            <a:ext cx="1016470" cy="72008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Цель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4845249" y="3975894"/>
            <a:ext cx="1329562" cy="72008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Средства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6622359" y="3957588"/>
            <a:ext cx="1245985" cy="72008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Результат</a:t>
            </a: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4838055" y="3284984"/>
            <a:ext cx="1307426" cy="608086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Средства</a:t>
            </a: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4845248" y="4774234"/>
            <a:ext cx="1329563" cy="598982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Средства</a:t>
            </a:r>
          </a:p>
        </p:txBody>
      </p:sp>
      <p:sp>
        <p:nvSpPr>
          <p:cNvPr id="3" name="Стрелка вправо 2"/>
          <p:cNvSpPr/>
          <p:nvPr/>
        </p:nvSpPr>
        <p:spPr>
          <a:xfrm>
            <a:off x="1608138" y="2043113"/>
            <a:ext cx="300037" cy="4841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3" name="Стрелка вправо 22"/>
          <p:cNvSpPr/>
          <p:nvPr/>
        </p:nvSpPr>
        <p:spPr>
          <a:xfrm>
            <a:off x="3019425" y="2005013"/>
            <a:ext cx="303213" cy="4841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4" name="Стрелка вправо 23"/>
          <p:cNvSpPr/>
          <p:nvPr/>
        </p:nvSpPr>
        <p:spPr>
          <a:xfrm>
            <a:off x="4486275" y="1997075"/>
            <a:ext cx="331788" cy="4857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5" name="Стрелка вправо 24"/>
          <p:cNvSpPr/>
          <p:nvPr/>
        </p:nvSpPr>
        <p:spPr>
          <a:xfrm>
            <a:off x="6175375" y="2043113"/>
            <a:ext cx="303213" cy="4841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5" name="Прямая со стрелкой 4"/>
          <p:cNvCxnSpPr/>
          <p:nvPr/>
        </p:nvCxnSpPr>
        <p:spPr>
          <a:xfrm flipV="1">
            <a:off x="4478338" y="3875088"/>
            <a:ext cx="454025" cy="201612"/>
          </a:xfrm>
          <a:prstGeom prst="straightConnector1">
            <a:avLst/>
          </a:prstGeom>
          <a:ln w="76200">
            <a:solidFill>
              <a:schemeClr val="tx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/>
          <p:nvPr/>
        </p:nvCxnSpPr>
        <p:spPr>
          <a:xfrm>
            <a:off x="4476750" y="4695825"/>
            <a:ext cx="361950" cy="212725"/>
          </a:xfrm>
          <a:prstGeom prst="straightConnector1">
            <a:avLst/>
          </a:prstGeom>
          <a:ln w="76200">
            <a:solidFill>
              <a:schemeClr val="tx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flipV="1">
            <a:off x="4486275" y="4335463"/>
            <a:ext cx="358775" cy="44450"/>
          </a:xfrm>
          <a:prstGeom prst="straightConnector1">
            <a:avLst/>
          </a:prstGeom>
          <a:ln w="76200">
            <a:solidFill>
              <a:schemeClr val="tx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>
            <a:off x="1476375" y="4360863"/>
            <a:ext cx="431800" cy="19050"/>
          </a:xfrm>
          <a:prstGeom prst="straightConnector1">
            <a:avLst/>
          </a:prstGeom>
          <a:ln w="76200">
            <a:solidFill>
              <a:schemeClr val="tx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>
            <a:off x="3051175" y="4379913"/>
            <a:ext cx="430213" cy="0"/>
          </a:xfrm>
          <a:prstGeom prst="straightConnector1">
            <a:avLst/>
          </a:prstGeom>
          <a:ln w="76200">
            <a:solidFill>
              <a:schemeClr val="tx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>
            <a:off x="6175375" y="4318000"/>
            <a:ext cx="447675" cy="0"/>
          </a:xfrm>
          <a:prstGeom prst="straightConnector1">
            <a:avLst/>
          </a:prstGeom>
          <a:ln w="76200">
            <a:solidFill>
              <a:schemeClr val="tx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21" name="Picture 4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510338" y="1517650"/>
            <a:ext cx="1025525" cy="15922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33" name="Picture 33" descr="Николай Кренов. Обсуждение на LiveInternet - Российский Сервис Онлайн-Дневников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800975" y="1541463"/>
            <a:ext cx="1114425" cy="1485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34" name="Стрелка вправо 33"/>
          <p:cNvSpPr/>
          <p:nvPr/>
        </p:nvSpPr>
        <p:spPr>
          <a:xfrm>
            <a:off x="7564438" y="2043113"/>
            <a:ext cx="303212" cy="4841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cxnSp>
        <p:nvCxnSpPr>
          <p:cNvPr id="44" name="Прямая со стрелкой 43"/>
          <p:cNvCxnSpPr/>
          <p:nvPr/>
        </p:nvCxnSpPr>
        <p:spPr>
          <a:xfrm>
            <a:off x="7910513" y="4335463"/>
            <a:ext cx="447675" cy="0"/>
          </a:xfrm>
          <a:prstGeom prst="straightConnector1">
            <a:avLst/>
          </a:prstGeom>
          <a:ln w="76200">
            <a:solidFill>
              <a:schemeClr val="tx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568" name="Скругленный прямоугольник 66567"/>
          <p:cNvSpPr/>
          <p:nvPr/>
        </p:nvSpPr>
        <p:spPr>
          <a:xfrm>
            <a:off x="8358594" y="3284984"/>
            <a:ext cx="633005" cy="208823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1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tx2"/>
                </a:solidFill>
              </a:rPr>
              <a:t>О</a:t>
            </a:r>
          </a:p>
          <a:p>
            <a:pPr algn="ctr">
              <a:defRPr/>
            </a:pPr>
            <a:r>
              <a:rPr lang="ru-RU" b="1" dirty="0">
                <a:solidFill>
                  <a:schemeClr val="tx2"/>
                </a:solidFill>
              </a:rPr>
              <a:t>Ц</a:t>
            </a:r>
          </a:p>
          <a:p>
            <a:pPr algn="ctr">
              <a:defRPr/>
            </a:pPr>
            <a:r>
              <a:rPr lang="ru-RU" b="1" dirty="0">
                <a:solidFill>
                  <a:schemeClr val="tx2"/>
                </a:solidFill>
              </a:rPr>
              <a:t>Е</a:t>
            </a:r>
          </a:p>
          <a:p>
            <a:pPr algn="ctr">
              <a:defRPr/>
            </a:pPr>
            <a:r>
              <a:rPr lang="ru-RU" b="1" dirty="0">
                <a:solidFill>
                  <a:schemeClr val="tx2"/>
                </a:solidFill>
              </a:rPr>
              <a:t>Н</a:t>
            </a:r>
          </a:p>
          <a:p>
            <a:pPr algn="ctr">
              <a:defRPr/>
            </a:pPr>
            <a:r>
              <a:rPr lang="ru-RU" b="1" dirty="0">
                <a:solidFill>
                  <a:schemeClr val="tx2"/>
                </a:solidFill>
              </a:rPr>
              <a:t>К</a:t>
            </a:r>
          </a:p>
          <a:p>
            <a:pPr algn="ctr">
              <a:defRPr/>
            </a:pPr>
            <a:r>
              <a:rPr lang="ru-RU" b="1" dirty="0">
                <a:solidFill>
                  <a:schemeClr val="tx2"/>
                </a:solidFill>
              </a:rPr>
              <a:t>А</a:t>
            </a:r>
          </a:p>
        </p:txBody>
      </p:sp>
      <p:cxnSp>
        <p:nvCxnSpPr>
          <p:cNvPr id="46" name="Прямая со стрелкой 45"/>
          <p:cNvCxnSpPr/>
          <p:nvPr/>
        </p:nvCxnSpPr>
        <p:spPr>
          <a:xfrm flipH="1">
            <a:off x="7023100" y="5995988"/>
            <a:ext cx="1652588" cy="0"/>
          </a:xfrm>
          <a:prstGeom prst="straightConnector1">
            <a:avLst/>
          </a:prstGeom>
          <a:ln w="76200">
            <a:solidFill>
              <a:schemeClr val="tx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574" name="Прямая соединительная линия 66573"/>
          <p:cNvCxnSpPr/>
          <p:nvPr/>
        </p:nvCxnSpPr>
        <p:spPr>
          <a:xfrm>
            <a:off x="8675688" y="5373688"/>
            <a:ext cx="0" cy="622300"/>
          </a:xfrm>
          <a:prstGeom prst="line">
            <a:avLst/>
          </a:prstGeom>
          <a:ln w="762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575" name="Скругленный прямоугольник 66574"/>
          <p:cNvSpPr/>
          <p:nvPr/>
        </p:nvSpPr>
        <p:spPr>
          <a:xfrm>
            <a:off x="4932040" y="5677589"/>
            <a:ext cx="2091106" cy="62496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tx2"/>
                </a:solidFill>
              </a:rPr>
              <a:t>Рефлексия</a:t>
            </a:r>
          </a:p>
        </p:txBody>
      </p:sp>
      <p:cxnSp>
        <p:nvCxnSpPr>
          <p:cNvPr id="58" name="Прямая со стрелкой 57"/>
          <p:cNvCxnSpPr/>
          <p:nvPr/>
        </p:nvCxnSpPr>
        <p:spPr>
          <a:xfrm flipH="1">
            <a:off x="3267075" y="5989638"/>
            <a:ext cx="1651000" cy="0"/>
          </a:xfrm>
          <a:prstGeom prst="straightConnector1">
            <a:avLst/>
          </a:prstGeom>
          <a:ln w="762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Скругленный прямоугольник 58"/>
          <p:cNvSpPr/>
          <p:nvPr/>
        </p:nvSpPr>
        <p:spPr>
          <a:xfrm>
            <a:off x="1191228" y="5677588"/>
            <a:ext cx="2091106" cy="624967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tx2"/>
                </a:solidFill>
              </a:rPr>
              <a:t>Корректировка</a:t>
            </a:r>
          </a:p>
        </p:txBody>
      </p:sp>
      <p:cxnSp>
        <p:nvCxnSpPr>
          <p:cNvPr id="64" name="Прямая со стрелкой 63"/>
          <p:cNvCxnSpPr/>
          <p:nvPr/>
        </p:nvCxnSpPr>
        <p:spPr>
          <a:xfrm flipV="1">
            <a:off x="1789113" y="4740275"/>
            <a:ext cx="674687" cy="936625"/>
          </a:xfrm>
          <a:prstGeom prst="straightConnector1">
            <a:avLst/>
          </a:prstGeom>
          <a:ln w="762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Прямая со стрелкой 66"/>
          <p:cNvCxnSpPr/>
          <p:nvPr/>
        </p:nvCxnSpPr>
        <p:spPr>
          <a:xfrm flipV="1">
            <a:off x="2222500" y="4740275"/>
            <a:ext cx="1557338" cy="936625"/>
          </a:xfrm>
          <a:prstGeom prst="straightConnector1">
            <a:avLst/>
          </a:prstGeom>
          <a:ln w="762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Прямая со стрелкой 68"/>
          <p:cNvCxnSpPr/>
          <p:nvPr/>
        </p:nvCxnSpPr>
        <p:spPr>
          <a:xfrm flipV="1">
            <a:off x="2714625" y="5073650"/>
            <a:ext cx="2103438" cy="603250"/>
          </a:xfrm>
          <a:prstGeom prst="straightConnector1">
            <a:avLst/>
          </a:prstGeom>
          <a:ln w="762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" name="Picture 29" descr="Self Contemplation Стоковые фото, иллюстрации и векторные изображения Depositphotos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021513" y="4721225"/>
            <a:ext cx="1112837" cy="1114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4" name="Скругленный прямоугольник 3"/>
          <p:cNvSpPr/>
          <p:nvPr/>
        </p:nvSpPr>
        <p:spPr>
          <a:xfrm>
            <a:off x="1209950" y="3109913"/>
            <a:ext cx="2760797" cy="59010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Потребность + мотив</a:t>
            </a:r>
          </a:p>
        </p:txBody>
      </p:sp>
      <p:cxnSp>
        <p:nvCxnSpPr>
          <p:cNvPr id="39" name="Прямая со стрелкой 38"/>
          <p:cNvCxnSpPr/>
          <p:nvPr/>
        </p:nvCxnSpPr>
        <p:spPr>
          <a:xfrm>
            <a:off x="3171031" y="3700017"/>
            <a:ext cx="372269" cy="376683"/>
          </a:xfrm>
          <a:prstGeom prst="straightConnector1">
            <a:avLst/>
          </a:prstGeom>
          <a:ln w="76200">
            <a:solidFill>
              <a:schemeClr val="tx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 стрелкой 42"/>
          <p:cNvCxnSpPr/>
          <p:nvPr/>
        </p:nvCxnSpPr>
        <p:spPr>
          <a:xfrm flipV="1">
            <a:off x="761015" y="3589027"/>
            <a:ext cx="448935" cy="410242"/>
          </a:xfrm>
          <a:prstGeom prst="straightConnector1">
            <a:avLst/>
          </a:prstGeom>
          <a:ln w="76200">
            <a:solidFill>
              <a:schemeClr val="tx2">
                <a:lumMod val="60000"/>
                <a:lumOff val="4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0267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251520" y="620688"/>
            <a:ext cx="8712968" cy="2016224"/>
          </a:xfrm>
          <a:prstGeom prst="roundRect">
            <a:avLst/>
          </a:prstGeom>
          <a:solidFill>
            <a:srgbClr val="99FF99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4000" b="1" dirty="0" smtClean="0">
                <a:solidFill>
                  <a:schemeClr val="accent1">
                    <a:lumMod val="75000"/>
                  </a:schemeClr>
                </a:solidFill>
              </a:rPr>
              <a:t>     </a:t>
            </a:r>
            <a:r>
              <a:rPr lang="ru-RU" sz="3000" b="1" dirty="0" smtClean="0">
                <a:solidFill>
                  <a:schemeClr val="accent1">
                    <a:lumMod val="75000"/>
                  </a:schemeClr>
                </a:solidFill>
              </a:rPr>
              <a:t>Деятельность – это целенаправленный процесс, т. е. процесс, направленный на достижение результата (цели), к которому стремится субъект. </a:t>
            </a:r>
            <a:endParaRPr lang="ru-RU" sz="3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080" name="Picture 8" descr="http://image.samanyoluhaber.com/media/fotogaleri/2014/02/18/15884/p18eksf536j831o17138su3u2o1b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00"/>
          <a:stretch/>
        </p:blipFill>
        <p:spPr bwMode="auto">
          <a:xfrm>
            <a:off x="5025605" y="2684825"/>
            <a:ext cx="3528392" cy="3122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://www.mn-tech.com/_images/marketing-success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3" t="30274" r="9011"/>
          <a:stretch/>
        </p:blipFill>
        <p:spPr bwMode="auto">
          <a:xfrm>
            <a:off x="616761" y="2812652"/>
            <a:ext cx="3991243" cy="2866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Picture 11" descr="C:\Users\msi\Downloads\картинки по ДО\новые карт\вопрос пр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4965" y="4839455"/>
            <a:ext cx="1666078" cy="2018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0749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251520" y="620688"/>
            <a:ext cx="8712968" cy="2016224"/>
          </a:xfrm>
          <a:prstGeom prst="roundRect">
            <a:avLst/>
          </a:prstGeom>
          <a:solidFill>
            <a:srgbClr val="99FF99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4000" b="1" dirty="0" smtClean="0">
                <a:solidFill>
                  <a:schemeClr val="accent1">
                    <a:lumMod val="75000"/>
                  </a:schemeClr>
                </a:solidFill>
              </a:rPr>
              <a:t>     </a:t>
            </a:r>
            <a:r>
              <a:rPr lang="ru-RU" sz="3000" b="1" dirty="0" smtClean="0">
                <a:solidFill>
                  <a:schemeClr val="accent1">
                    <a:lumMod val="75000"/>
                  </a:schemeClr>
                </a:solidFill>
              </a:rPr>
              <a:t>Деятельность – это целенаправленный процесс, т. е. процесс, направленный на достижение результата (цели), к которому стремится субъект. </a:t>
            </a:r>
            <a:endParaRPr lang="ru-RU" sz="3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080" name="Picture 8" descr="http://image.samanyoluhaber.com/media/fotogaleri/2014/02/18/15884/p18eksf536j831o17138su3u2o1b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500"/>
          <a:stretch/>
        </p:blipFill>
        <p:spPr bwMode="auto">
          <a:xfrm>
            <a:off x="5025605" y="2684825"/>
            <a:ext cx="3528392" cy="3122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ttp://www.mn-tech.com/_images/marketing-success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3" t="30274" r="9011"/>
          <a:stretch/>
        </p:blipFill>
        <p:spPr bwMode="auto">
          <a:xfrm>
            <a:off x="616761" y="2812652"/>
            <a:ext cx="3991243" cy="2866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251520" y="5848728"/>
            <a:ext cx="3523445" cy="552051"/>
          </a:xfrm>
          <a:prstGeom prst="roundRect">
            <a:avLst/>
          </a:prstGeom>
          <a:solidFill>
            <a:srgbClr val="99FF99"/>
          </a:solidFill>
          <a:ln>
            <a:solidFill>
              <a:srgbClr val="99FF99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</a:rPr>
              <a:t>Субъектно-объектные отношения</a:t>
            </a:r>
            <a:endParaRPr lang="ru-RU" sz="2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441043" y="5863626"/>
            <a:ext cx="3523445" cy="552051"/>
          </a:xfrm>
          <a:prstGeom prst="roundRect">
            <a:avLst/>
          </a:prstGeom>
          <a:solidFill>
            <a:srgbClr val="99FF99"/>
          </a:solidFill>
          <a:ln>
            <a:solidFill>
              <a:srgbClr val="99FF99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</a:rPr>
              <a:t>Субъектно-субъектные отношения</a:t>
            </a:r>
            <a:endParaRPr lang="ru-RU" sz="2000" b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3339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251520" y="620688"/>
            <a:ext cx="8712968" cy="2240400"/>
          </a:xfrm>
          <a:prstGeom prst="roundRect">
            <a:avLst/>
          </a:prstGeom>
          <a:solidFill>
            <a:srgbClr val="99FF99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4000" b="1" dirty="0" smtClean="0">
                <a:solidFill>
                  <a:schemeClr val="accent1">
                    <a:lumMod val="75000"/>
                  </a:schemeClr>
                </a:solidFill>
              </a:rPr>
              <a:t>     </a:t>
            </a:r>
            <a:r>
              <a:rPr lang="ru-RU" sz="3200" b="1" dirty="0" smtClean="0">
                <a:solidFill>
                  <a:schemeClr val="accent1">
                    <a:lumMod val="75000"/>
                  </a:schemeClr>
                </a:solidFill>
              </a:rPr>
              <a:t>От совместной образовательной деятельности педагога и детей к самостоятельной деятельности ребенка</a:t>
            </a:r>
            <a:endParaRPr lang="ru-RU" sz="32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074" name="Picture 2" descr="http://blog.quibids.com/wp-content/uploads/2013/08/iStock_000013700405Small-e137599583176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2232" y="3079308"/>
            <a:ext cx="2507940" cy="2507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www.dmaiuscola.it/contenuti/96/10-regole-colloqui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  <a14:imgEffect>
                      <a14:sharpenSoften amount="50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1730" y="2492896"/>
            <a:ext cx="3852927" cy="2874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image.samanyoluhaber.com/media/fotogaleri/2014/02/18/15884/p18eksf536j831o17138su3u2o1b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60" y="3196981"/>
            <a:ext cx="3177496" cy="3177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51520" y="6021288"/>
            <a:ext cx="8712968" cy="50405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3275856" y="5589240"/>
            <a:ext cx="5688632" cy="432048"/>
          </a:xfrm>
          <a:prstGeom prst="rect">
            <a:avLst/>
          </a:pr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5652120" y="5144597"/>
            <a:ext cx="3312368" cy="44464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7456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79512" y="620688"/>
            <a:ext cx="8856984" cy="1656184"/>
          </a:xfrm>
          <a:prstGeom prst="roundRect">
            <a:avLst/>
          </a:prstGeom>
          <a:solidFill>
            <a:srgbClr val="99FF99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</a:rPr>
              <a:t>Виды деятельности и формы активности</a:t>
            </a:r>
          </a:p>
          <a:p>
            <a:pPr algn="ctr"/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</a:rPr>
              <a:t>(младенческий возраст)</a:t>
            </a:r>
            <a:endParaRPr lang="ru-RU" sz="3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79512" y="2276872"/>
            <a:ext cx="8856984" cy="4032448"/>
          </a:xfrm>
          <a:prstGeom prst="roundRect">
            <a:avLst/>
          </a:prstGeom>
          <a:solidFill>
            <a:srgbClr val="FFFF99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buAutoNum type="arabicPeriod"/>
            </a:pPr>
            <a:r>
              <a:rPr lang="ru-RU" sz="2800" u="sng" dirty="0" smtClean="0">
                <a:solidFill>
                  <a:schemeClr val="tx1"/>
                </a:solidFill>
              </a:rPr>
              <a:t>Непосредственное эмоциональное общение со взрослым.</a:t>
            </a:r>
          </a:p>
          <a:p>
            <a:pPr marL="457200" indent="-457200" algn="just">
              <a:buAutoNum type="arabicPeriod"/>
            </a:pPr>
            <a:r>
              <a:rPr lang="ru-RU" sz="2800" dirty="0" smtClean="0">
                <a:solidFill>
                  <a:schemeClr val="tx1"/>
                </a:solidFill>
              </a:rPr>
              <a:t>Манипулирование с предметами и познавательно-исследовательские действия.</a:t>
            </a:r>
          </a:p>
          <a:p>
            <a:pPr marL="457200" indent="-457200" algn="just">
              <a:buAutoNum type="arabicPeriod"/>
            </a:pPr>
            <a:r>
              <a:rPr lang="ru-RU" sz="2800" dirty="0" smtClean="0">
                <a:solidFill>
                  <a:schemeClr val="tx1"/>
                </a:solidFill>
              </a:rPr>
              <a:t>Восприятие музыки, детских песен и стихов.</a:t>
            </a:r>
          </a:p>
          <a:p>
            <a:pPr algn="just"/>
            <a:r>
              <a:rPr lang="ru-RU" sz="2800" dirty="0" smtClean="0">
                <a:solidFill>
                  <a:schemeClr val="tx1"/>
                </a:solidFill>
              </a:rPr>
              <a:t>4. Двигательная активность и тактильно-двигательные игры.</a:t>
            </a:r>
            <a:endParaRPr lang="ru-RU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016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38622" y="8620"/>
            <a:ext cx="8856984" cy="1188132"/>
          </a:xfrm>
          <a:prstGeom prst="roundRect">
            <a:avLst/>
          </a:prstGeom>
          <a:solidFill>
            <a:srgbClr val="99FF99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>Виды деятельности и формы активности </a:t>
            </a:r>
          </a:p>
          <a:p>
            <a:pPr algn="ctr"/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>(ранний возраст)</a:t>
            </a:r>
            <a:endParaRPr lang="ru-RU" sz="28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38622" y="1196752"/>
            <a:ext cx="8856984" cy="5328592"/>
          </a:xfrm>
          <a:prstGeom prst="roundRect">
            <a:avLst/>
          </a:prstGeom>
          <a:solidFill>
            <a:srgbClr val="FFFF99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buAutoNum type="arabicPeriod"/>
            </a:pPr>
            <a:r>
              <a:rPr lang="ru-RU" sz="2600" u="sng" dirty="0" smtClean="0">
                <a:solidFill>
                  <a:schemeClr val="tx1"/>
                </a:solidFill>
              </a:rPr>
              <a:t>Ситуативно-деловое общение.</a:t>
            </a:r>
          </a:p>
          <a:p>
            <a:pPr marL="457200" indent="-457200" algn="just">
              <a:buAutoNum type="arabicPeriod"/>
            </a:pPr>
            <a:r>
              <a:rPr lang="ru-RU" sz="2600" dirty="0" smtClean="0">
                <a:solidFill>
                  <a:schemeClr val="tx1"/>
                </a:solidFill>
              </a:rPr>
              <a:t>Предметная </a:t>
            </a:r>
            <a:r>
              <a:rPr lang="ru-RU" sz="2600" dirty="0">
                <a:solidFill>
                  <a:schemeClr val="tx1"/>
                </a:solidFill>
              </a:rPr>
              <a:t>деятельность и игры с составными и динамическими </a:t>
            </a:r>
            <a:r>
              <a:rPr lang="ru-RU" sz="2600" dirty="0" smtClean="0">
                <a:solidFill>
                  <a:schemeClr val="tx1"/>
                </a:solidFill>
              </a:rPr>
              <a:t>игрушками.</a:t>
            </a:r>
          </a:p>
          <a:p>
            <a:pPr marL="457200" indent="-457200" algn="just">
              <a:buAutoNum type="arabicPeriod"/>
            </a:pPr>
            <a:r>
              <a:rPr lang="ru-RU" sz="2600" dirty="0" smtClean="0">
                <a:solidFill>
                  <a:schemeClr val="tx1"/>
                </a:solidFill>
              </a:rPr>
              <a:t>Экспериментирование </a:t>
            </a:r>
            <a:r>
              <a:rPr lang="ru-RU" sz="2600" dirty="0">
                <a:solidFill>
                  <a:schemeClr val="tx1"/>
                </a:solidFill>
              </a:rPr>
              <a:t>с материалами и веществами (песок, вода, тесто и пр</a:t>
            </a:r>
            <a:r>
              <a:rPr lang="ru-RU" sz="2600" dirty="0" smtClean="0">
                <a:solidFill>
                  <a:schemeClr val="tx1"/>
                </a:solidFill>
              </a:rPr>
              <a:t>.).</a:t>
            </a:r>
            <a:endParaRPr lang="ru-RU" sz="2600" dirty="0">
              <a:solidFill>
                <a:schemeClr val="tx1"/>
              </a:solidFill>
            </a:endParaRPr>
          </a:p>
          <a:p>
            <a:pPr marL="457200" indent="-457200" algn="just">
              <a:buAutoNum type="arabicPeriod"/>
            </a:pPr>
            <a:r>
              <a:rPr lang="ru-RU" sz="2600" dirty="0">
                <a:solidFill>
                  <a:schemeClr val="tx1"/>
                </a:solidFill>
              </a:rPr>
              <a:t>О</a:t>
            </a:r>
            <a:r>
              <a:rPr lang="ru-RU" sz="2600" dirty="0" smtClean="0">
                <a:solidFill>
                  <a:schemeClr val="tx1"/>
                </a:solidFill>
              </a:rPr>
              <a:t>бщение </a:t>
            </a:r>
            <a:r>
              <a:rPr lang="ru-RU" sz="2600" dirty="0">
                <a:solidFill>
                  <a:schemeClr val="tx1"/>
                </a:solidFill>
              </a:rPr>
              <a:t>с взрослым и совместные игры со сверстниками под руководством </a:t>
            </a:r>
            <a:r>
              <a:rPr lang="ru-RU" sz="2600" dirty="0" smtClean="0">
                <a:solidFill>
                  <a:schemeClr val="tx1"/>
                </a:solidFill>
              </a:rPr>
              <a:t>взрослого.</a:t>
            </a:r>
            <a:endParaRPr lang="ru-RU" sz="2600" dirty="0">
              <a:solidFill>
                <a:schemeClr val="tx1"/>
              </a:solidFill>
            </a:endParaRPr>
          </a:p>
          <a:p>
            <a:pPr marL="457200" indent="-457200" algn="just">
              <a:buAutoNum type="arabicPeriod"/>
            </a:pPr>
            <a:r>
              <a:rPr lang="ru-RU" sz="2600" dirty="0">
                <a:solidFill>
                  <a:schemeClr val="tx1"/>
                </a:solidFill>
              </a:rPr>
              <a:t>С</a:t>
            </a:r>
            <a:r>
              <a:rPr lang="ru-RU" sz="2600" dirty="0" smtClean="0">
                <a:solidFill>
                  <a:schemeClr val="tx1"/>
                </a:solidFill>
              </a:rPr>
              <a:t>амообслуживание  </a:t>
            </a:r>
            <a:r>
              <a:rPr lang="ru-RU" sz="2600" dirty="0">
                <a:solidFill>
                  <a:schemeClr val="tx1"/>
                </a:solidFill>
              </a:rPr>
              <a:t>и действия с бытовыми предметами-орудиями (ложка, савок, лопатка и пр</a:t>
            </a:r>
            <a:r>
              <a:rPr lang="ru-RU" sz="2600" dirty="0" smtClean="0">
                <a:solidFill>
                  <a:schemeClr val="tx1"/>
                </a:solidFill>
              </a:rPr>
              <a:t>.).</a:t>
            </a:r>
          </a:p>
          <a:p>
            <a:pPr marL="457200" indent="-457200" algn="just">
              <a:buAutoNum type="arabicPeriod"/>
            </a:pPr>
            <a:r>
              <a:rPr lang="ru-RU" sz="2600" dirty="0">
                <a:solidFill>
                  <a:schemeClr val="tx1"/>
                </a:solidFill>
              </a:rPr>
              <a:t>В</a:t>
            </a:r>
            <a:r>
              <a:rPr lang="ru-RU" sz="2600" dirty="0" smtClean="0">
                <a:solidFill>
                  <a:schemeClr val="tx1"/>
                </a:solidFill>
              </a:rPr>
              <a:t>осприятие </a:t>
            </a:r>
            <a:r>
              <a:rPr lang="ru-RU" sz="2600" dirty="0">
                <a:solidFill>
                  <a:schemeClr val="tx1"/>
                </a:solidFill>
              </a:rPr>
              <a:t>смысла музыки, сказок, </a:t>
            </a:r>
            <a:r>
              <a:rPr lang="ru-RU" sz="2600" dirty="0" smtClean="0">
                <a:solidFill>
                  <a:schemeClr val="tx1"/>
                </a:solidFill>
              </a:rPr>
              <a:t>стихов.</a:t>
            </a:r>
          </a:p>
          <a:p>
            <a:pPr marL="457200" indent="-457200" algn="just">
              <a:buAutoNum type="arabicPeriod"/>
            </a:pPr>
            <a:r>
              <a:rPr lang="ru-RU" sz="2600" dirty="0" smtClean="0">
                <a:solidFill>
                  <a:schemeClr val="tx1"/>
                </a:solidFill>
              </a:rPr>
              <a:t>Рассматривание картинок.</a:t>
            </a:r>
          </a:p>
          <a:p>
            <a:pPr marL="457200" indent="-457200" algn="just">
              <a:buAutoNum type="arabicPeriod"/>
            </a:pPr>
            <a:r>
              <a:rPr lang="ru-RU" sz="2600" dirty="0" smtClean="0">
                <a:solidFill>
                  <a:schemeClr val="tx1"/>
                </a:solidFill>
              </a:rPr>
              <a:t>Двигательная активность.</a:t>
            </a:r>
          </a:p>
        </p:txBody>
      </p:sp>
    </p:spTree>
    <p:extLst>
      <p:ext uri="{BB962C8B-B14F-4D97-AF65-F5344CB8AC3E}">
        <p14:creationId xmlns:p14="http://schemas.microsoft.com/office/powerpoint/2010/main" val="904074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492510" y="71414"/>
            <a:ext cx="8208912" cy="1053330"/>
          </a:xfrm>
          <a:prstGeom prst="roundRect">
            <a:avLst/>
          </a:prstGeom>
          <a:solidFill>
            <a:srgbClr val="99FF99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</a:rPr>
              <a:t>Виды деятельности </a:t>
            </a:r>
          </a:p>
          <a:p>
            <a:pPr algn="ctr"/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</a:rPr>
              <a:t>(дошкольный возраст)</a:t>
            </a:r>
            <a:endParaRPr lang="ru-RU" sz="3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79512" y="1124744"/>
            <a:ext cx="8856984" cy="5475262"/>
          </a:xfrm>
          <a:prstGeom prst="roundRect">
            <a:avLst/>
          </a:prstGeom>
          <a:solidFill>
            <a:srgbClr val="FFFF99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buAutoNum type="arabicPeriod"/>
            </a:pPr>
            <a:r>
              <a:rPr lang="ru-RU" sz="2800" u="sng" dirty="0" smtClean="0">
                <a:solidFill>
                  <a:schemeClr val="tx1"/>
                </a:solidFill>
              </a:rPr>
              <a:t>Игровая  деятельность.</a:t>
            </a:r>
          </a:p>
          <a:p>
            <a:pPr marL="457200" indent="-457200" algn="just">
              <a:buAutoNum type="arabicPeriod"/>
            </a:pPr>
            <a:r>
              <a:rPr lang="ru-RU" sz="2800" dirty="0" smtClean="0">
                <a:solidFill>
                  <a:schemeClr val="tx1"/>
                </a:solidFill>
              </a:rPr>
              <a:t>Коммуникативная  деятельность.</a:t>
            </a:r>
          </a:p>
          <a:p>
            <a:pPr marL="457200" indent="-457200" algn="just">
              <a:buAutoNum type="arabicPeriod"/>
            </a:pPr>
            <a:r>
              <a:rPr lang="ru-RU" sz="2800" dirty="0" smtClean="0">
                <a:solidFill>
                  <a:schemeClr val="tx1"/>
                </a:solidFill>
              </a:rPr>
              <a:t>Познавательно-исследовательская деятельность. </a:t>
            </a:r>
          </a:p>
          <a:p>
            <a:pPr marL="457200" indent="-457200" algn="just">
              <a:buAutoNum type="arabicPeriod"/>
            </a:pPr>
            <a:r>
              <a:rPr lang="ru-RU" sz="2800" dirty="0" smtClean="0">
                <a:solidFill>
                  <a:schemeClr val="tx1"/>
                </a:solidFill>
              </a:rPr>
              <a:t>Восприятие  художественной литературы и фольклора.</a:t>
            </a:r>
          </a:p>
          <a:p>
            <a:pPr marL="457200" indent="-457200" algn="just">
              <a:buAutoNum type="arabicPeriod"/>
            </a:pPr>
            <a:r>
              <a:rPr lang="ru-RU" sz="2800" dirty="0" smtClean="0">
                <a:solidFill>
                  <a:schemeClr val="tx1"/>
                </a:solidFill>
              </a:rPr>
              <a:t>Самообслуживание  </a:t>
            </a:r>
            <a:r>
              <a:rPr lang="ru-RU" sz="2800" dirty="0">
                <a:solidFill>
                  <a:schemeClr val="tx1"/>
                </a:solidFill>
              </a:rPr>
              <a:t>и элементарный бытовой </a:t>
            </a:r>
            <a:r>
              <a:rPr lang="ru-RU" sz="2800" dirty="0" smtClean="0">
                <a:solidFill>
                  <a:schemeClr val="tx1"/>
                </a:solidFill>
              </a:rPr>
              <a:t>труд. </a:t>
            </a:r>
          </a:p>
          <a:p>
            <a:pPr marL="457200" indent="-457200" algn="just">
              <a:buAutoNum type="arabicPeriod"/>
            </a:pPr>
            <a:r>
              <a:rPr lang="ru-RU" sz="2800" dirty="0" smtClean="0">
                <a:solidFill>
                  <a:schemeClr val="tx1"/>
                </a:solidFill>
              </a:rPr>
              <a:t>Конструирование.  </a:t>
            </a:r>
          </a:p>
          <a:p>
            <a:pPr marL="457200" indent="-457200" algn="just">
              <a:buAutoNum type="arabicPeriod"/>
            </a:pPr>
            <a:r>
              <a:rPr lang="ru-RU" sz="2800" dirty="0" smtClean="0">
                <a:solidFill>
                  <a:schemeClr val="tx1"/>
                </a:solidFill>
              </a:rPr>
              <a:t>Изобразительная  деятельность. </a:t>
            </a:r>
          </a:p>
          <a:p>
            <a:pPr marL="457200" indent="-457200" algn="just">
              <a:buAutoNum type="arabicPeriod"/>
            </a:pPr>
            <a:r>
              <a:rPr lang="ru-RU" sz="2800" dirty="0" smtClean="0">
                <a:solidFill>
                  <a:schemeClr val="tx1"/>
                </a:solidFill>
              </a:rPr>
              <a:t>Музыкальная  деятельность. </a:t>
            </a:r>
          </a:p>
          <a:p>
            <a:pPr marL="457200" indent="-457200" algn="just">
              <a:buAutoNum type="arabicPeriod"/>
            </a:pPr>
            <a:r>
              <a:rPr lang="ru-RU" sz="2800" dirty="0" smtClean="0">
                <a:solidFill>
                  <a:schemeClr val="tx1"/>
                </a:solidFill>
              </a:rPr>
              <a:t>Двигательная деятельность. </a:t>
            </a:r>
            <a:endParaRPr lang="ru-RU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923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323528" y="1628800"/>
            <a:ext cx="8496944" cy="2016224"/>
          </a:xfrm>
          <a:prstGeom prst="roundRect">
            <a:avLst/>
          </a:prstGeom>
          <a:solidFill>
            <a:srgbClr val="99FF99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accent1">
                    <a:lumMod val="75000"/>
                  </a:schemeClr>
                </a:solidFill>
              </a:rPr>
              <a:t>Ч</a:t>
            </a:r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</a:rPr>
              <a:t>то такое ведущий вид деятельности?</a:t>
            </a:r>
          </a:p>
          <a:p>
            <a:pPr algn="ctr"/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</a:rPr>
              <a:t>Как вы это понимаете?</a:t>
            </a:r>
            <a:endParaRPr lang="ru-RU" sz="3600" b="1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867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6"/>
          <p:cNvSpPr>
            <a:spLocks noChangeArrowheads="1"/>
          </p:cNvSpPr>
          <p:nvPr/>
        </p:nvSpPr>
        <p:spPr bwMode="auto">
          <a:xfrm>
            <a:off x="539552" y="1412776"/>
            <a:ext cx="8136904" cy="34163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defRPr/>
            </a:pPr>
            <a:r>
              <a:rPr lang="ru-RU" altLang="ru-RU" b="1" dirty="0" smtClean="0">
                <a:solidFill>
                  <a:schemeClr val="tx2">
                    <a:lumMod val="75000"/>
                  </a:schemeClr>
                </a:solidFill>
              </a:rPr>
              <a:t>    </a:t>
            </a:r>
            <a:r>
              <a:rPr lang="ru-RU" altLang="ru-RU" sz="3600" b="1" dirty="0" smtClean="0">
                <a:solidFill>
                  <a:schemeClr val="tx2">
                    <a:lumMod val="75000"/>
                  </a:schemeClr>
                </a:solidFill>
              </a:rPr>
              <a:t>«Ведущая деятельность – та, развитие которой обуславливает главнейшие изменения в психических процессах на данной стадии развития». </a:t>
            </a:r>
            <a:endParaRPr lang="ru-RU" altLang="ru-RU" sz="3600" b="1" dirty="0" smtClean="0">
              <a:solidFill>
                <a:srgbClr val="FF0000"/>
              </a:solidFill>
            </a:endParaRPr>
          </a:p>
          <a:p>
            <a:pPr algn="r" eaLnBrk="1" hangingPunct="1">
              <a:defRPr/>
            </a:pPr>
            <a:r>
              <a:rPr lang="ru-RU" altLang="ru-RU" sz="3600" b="1" dirty="0" smtClean="0">
                <a:solidFill>
                  <a:srgbClr val="FF0000"/>
                </a:solidFill>
              </a:rPr>
              <a:t> </a:t>
            </a:r>
            <a:r>
              <a:rPr lang="ru-RU" altLang="ru-RU" sz="3200" i="1" dirty="0" smtClean="0"/>
              <a:t>(А. Н. Леонтьев)</a:t>
            </a:r>
          </a:p>
        </p:txBody>
      </p:sp>
    </p:spTree>
    <p:extLst>
      <p:ext uri="{BB962C8B-B14F-4D97-AF65-F5344CB8AC3E}">
        <p14:creationId xmlns:p14="http://schemas.microsoft.com/office/powerpoint/2010/main" val="3512318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490538" y="692150"/>
            <a:ext cx="8229600" cy="57626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noFill/>
          </a:ln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ru-RU" altLang="ru-RU" sz="3600" b="1" dirty="0" smtClean="0">
                <a:solidFill>
                  <a:schemeClr val="accent1">
                    <a:lumMod val="75000"/>
                  </a:schemeClr>
                </a:solidFill>
              </a:rPr>
              <a:t>Особенности современных детей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93713" y="1484313"/>
            <a:ext cx="8229600" cy="931862"/>
          </a:xfrm>
          <a:prstGeom prst="roundRect">
            <a:avLst/>
          </a:prstGeom>
          <a:solidFill>
            <a:srgbClr val="99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Обладают повышенной возбудимостью (</a:t>
            </a:r>
            <a:r>
              <a:rPr lang="ru-RU" sz="2400" b="1" dirty="0" err="1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гиперактивны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):</a:t>
            </a:r>
          </a:p>
        </p:txBody>
      </p:sp>
      <p:pic>
        <p:nvPicPr>
          <p:cNvPr id="8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6425" y="2549525"/>
            <a:ext cx="4727575" cy="3703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0825" y="2549525"/>
            <a:ext cx="4165600" cy="3703638"/>
          </a:xfrm>
          <a:prstGeom prst="rect">
            <a:avLst/>
          </a:prstGeom>
          <a:solidFill>
            <a:srgbClr val="FFFF99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85750" indent="-285750" algn="just">
              <a:buFontTx/>
              <a:buChar char="-"/>
              <a:defRPr/>
            </a:pPr>
            <a:r>
              <a:rPr lang="ru-RU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непродолжительный, прерывистый, чуткий сон;</a:t>
            </a:r>
          </a:p>
          <a:p>
            <a:pPr marL="285750" indent="-285750" algn="just">
              <a:buFontTx/>
              <a:buChar char="-"/>
              <a:defRPr/>
            </a:pPr>
            <a:r>
              <a:rPr lang="ru-RU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ранний отказ от грудного молока;</a:t>
            </a:r>
          </a:p>
          <a:p>
            <a:pPr marL="285750" indent="-285750" algn="just">
              <a:buFontTx/>
              <a:buChar char="-"/>
              <a:defRPr/>
            </a:pPr>
            <a:r>
              <a:rPr lang="ru-RU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повышенный тонус сферы тела;</a:t>
            </a:r>
          </a:p>
          <a:p>
            <a:pPr marL="285750" indent="-285750" algn="just">
              <a:buFontTx/>
              <a:buChar char="-"/>
              <a:defRPr/>
            </a:pPr>
            <a:r>
              <a:rPr lang="ru-RU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слабая концентрация и  сосредоточенность внимания;</a:t>
            </a:r>
          </a:p>
          <a:p>
            <a:pPr marL="285750" indent="-285750" algn="just">
              <a:buFontTx/>
              <a:buChar char="-"/>
              <a:defRPr/>
            </a:pPr>
            <a:r>
              <a:rPr lang="ru-RU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нет усидчивости и терпения;</a:t>
            </a:r>
          </a:p>
          <a:p>
            <a:pPr marL="285750" indent="-285750" algn="just">
              <a:buFontTx/>
              <a:buChar char="-"/>
              <a:defRPr/>
            </a:pPr>
            <a:r>
              <a:rPr lang="ru-RU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быстрая утомляемость и раздражительность.</a:t>
            </a:r>
          </a:p>
        </p:txBody>
      </p:sp>
    </p:spTree>
    <p:extLst>
      <p:ext uri="{BB962C8B-B14F-4D97-AF65-F5344CB8AC3E}">
        <p14:creationId xmlns:p14="http://schemas.microsoft.com/office/powerpoint/2010/main" val="2788237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2018910" y="56583"/>
            <a:ext cx="5380080" cy="70539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ru-RU" sz="28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ладенческий возраст</a:t>
            </a:r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57158" y="908720"/>
            <a:ext cx="8501122" cy="1196530"/>
          </a:xfrm>
          <a:prstGeom prst="roundRect">
            <a:avLst/>
          </a:prstGeom>
          <a:solidFill>
            <a:srgbClr val="CCECFF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800000"/>
                </a:solidFill>
              </a:rPr>
              <a:t>Противоречие между максимальной потребностью во взрослом и отсутствием достаточных средств взаимодействия</a:t>
            </a:r>
            <a:endParaRPr lang="ru-RU" sz="2400" b="1" dirty="0">
              <a:solidFill>
                <a:srgbClr val="800000"/>
              </a:solidFill>
            </a:endParaRPr>
          </a:p>
        </p:txBody>
      </p:sp>
      <p:sp>
        <p:nvSpPr>
          <p:cNvPr id="11" name="Стрелка вниз 10"/>
          <p:cNvSpPr/>
          <p:nvPr/>
        </p:nvSpPr>
        <p:spPr>
          <a:xfrm>
            <a:off x="4500562" y="2124060"/>
            <a:ext cx="357190" cy="357190"/>
          </a:xfrm>
          <a:prstGeom prst="downArrow">
            <a:avLst>
              <a:gd name="adj1" fmla="val 50000"/>
              <a:gd name="adj2" fmla="val 5787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низ 17"/>
          <p:cNvSpPr/>
          <p:nvPr/>
        </p:nvSpPr>
        <p:spPr>
          <a:xfrm>
            <a:off x="4531519" y="3395654"/>
            <a:ext cx="428628" cy="2105048"/>
          </a:xfrm>
          <a:prstGeom prst="downArrow">
            <a:avLst>
              <a:gd name="adj1" fmla="val 50000"/>
              <a:gd name="adj2" fmla="val 5787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2000232" y="5500702"/>
            <a:ext cx="5214974" cy="1143008"/>
          </a:xfrm>
          <a:prstGeom prst="roundRect">
            <a:avLst/>
          </a:prstGeom>
          <a:solidFill>
            <a:srgbClr val="99FF99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800000"/>
                </a:solidFill>
              </a:rPr>
              <a:t>Ситуативно-личностное общение (непосредственно-эмоциональное общение)</a:t>
            </a:r>
            <a:endParaRPr lang="ru-RU" sz="2400" b="1" dirty="0">
              <a:solidFill>
                <a:srgbClr val="800000"/>
              </a:solidFill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1142976" y="2481246"/>
            <a:ext cx="7072362" cy="857256"/>
          </a:xfrm>
          <a:prstGeom prst="roundRect">
            <a:avLst/>
          </a:prstGeom>
          <a:solidFill>
            <a:srgbClr val="FFFF99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800000"/>
                </a:solidFill>
              </a:rPr>
              <a:t>Потребность в доброжелательном внимании взрослого – </a:t>
            </a:r>
            <a:r>
              <a:rPr lang="ru-RU" sz="2400" b="1" i="1" dirty="0" smtClean="0">
                <a:solidFill>
                  <a:srgbClr val="800000"/>
                </a:solidFill>
              </a:rPr>
              <a:t>личностный мотив</a:t>
            </a:r>
            <a:endParaRPr lang="ru-RU" sz="2400" b="1" i="1" dirty="0">
              <a:solidFill>
                <a:srgbClr val="800000"/>
              </a:solidFill>
            </a:endParaRPr>
          </a:p>
        </p:txBody>
      </p:sp>
      <p:pic>
        <p:nvPicPr>
          <p:cNvPr id="30" name="Picture 4" descr="F:\Детский сад\презентации ДО\картинки\младенец в капусте прозр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704" y="3069005"/>
            <a:ext cx="2349699" cy="2634511"/>
          </a:xfrm>
          <a:prstGeom prst="rect">
            <a:avLst/>
          </a:prstGeom>
          <a:noFill/>
        </p:spPr>
      </p:pic>
      <p:pic>
        <p:nvPicPr>
          <p:cNvPr id="31" name="Picture 8" descr="F:\Детский сад\презентации ДО\картинки\мама класс пр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69909" y="2857496"/>
            <a:ext cx="2774091" cy="3057530"/>
          </a:xfrm>
          <a:prstGeom prst="rect">
            <a:avLst/>
          </a:prstGeom>
          <a:noFill/>
        </p:spPr>
      </p:pic>
      <p:sp>
        <p:nvSpPr>
          <p:cNvPr id="16" name="Двойная стрелка влево/вправо 15"/>
          <p:cNvSpPr/>
          <p:nvPr/>
        </p:nvSpPr>
        <p:spPr>
          <a:xfrm>
            <a:off x="2921170" y="3714752"/>
            <a:ext cx="3811070" cy="484632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9494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2268884" y="12828"/>
            <a:ext cx="4320480" cy="665382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анний возраст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79512" y="716295"/>
            <a:ext cx="8856984" cy="1209667"/>
          </a:xfrm>
          <a:prstGeom prst="roundRect">
            <a:avLst/>
          </a:prstGeom>
          <a:solidFill>
            <a:srgbClr val="CCECFF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800000"/>
                </a:solidFill>
              </a:rPr>
              <a:t>Противоречие между стремлением к независимости в предметной деятельности и объективной зависимостью от взрослого, желанием соответствовать его требованиям</a:t>
            </a:r>
            <a:endParaRPr lang="ru-RU" sz="2400" b="1" dirty="0">
              <a:solidFill>
                <a:srgbClr val="800000"/>
              </a:solidFill>
            </a:endParaRPr>
          </a:p>
        </p:txBody>
      </p:sp>
      <p:sp>
        <p:nvSpPr>
          <p:cNvPr id="11" name="Стрелка вниз 10"/>
          <p:cNvSpPr/>
          <p:nvPr/>
        </p:nvSpPr>
        <p:spPr>
          <a:xfrm>
            <a:off x="4488657" y="1925962"/>
            <a:ext cx="357190" cy="414500"/>
          </a:xfrm>
          <a:prstGeom prst="downArrow">
            <a:avLst>
              <a:gd name="adj1" fmla="val 50000"/>
              <a:gd name="adj2" fmla="val 5787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377746" y="2340462"/>
            <a:ext cx="8501122" cy="857256"/>
          </a:xfrm>
          <a:prstGeom prst="roundRect">
            <a:avLst/>
          </a:prstGeom>
          <a:solidFill>
            <a:srgbClr val="FFFF99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800000"/>
                </a:solidFill>
              </a:rPr>
              <a:t>Потребность в познании окружающего мира и самопознании через действия с предметами – </a:t>
            </a:r>
            <a:r>
              <a:rPr lang="ru-RU" sz="2400" b="1" i="1" dirty="0" smtClean="0">
                <a:solidFill>
                  <a:srgbClr val="800000"/>
                </a:solidFill>
              </a:rPr>
              <a:t>деловой мотив</a:t>
            </a:r>
            <a:endParaRPr lang="ru-RU" sz="2400" b="1" i="1" dirty="0">
              <a:solidFill>
                <a:srgbClr val="800000"/>
              </a:solidFill>
            </a:endParaRPr>
          </a:p>
        </p:txBody>
      </p:sp>
      <p:sp>
        <p:nvSpPr>
          <p:cNvPr id="29" name="Двойная стрелка влево/вправо 28"/>
          <p:cNvSpPr/>
          <p:nvPr/>
        </p:nvSpPr>
        <p:spPr>
          <a:xfrm>
            <a:off x="3491879" y="4308075"/>
            <a:ext cx="2937509" cy="484632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F:\Детский сад\презентации ДО\картинки\папа играет проз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388" y="2876673"/>
            <a:ext cx="2714612" cy="2714612"/>
          </a:xfrm>
          <a:prstGeom prst="rect">
            <a:avLst/>
          </a:prstGeom>
          <a:noFill/>
        </p:spPr>
      </p:pic>
      <p:pic>
        <p:nvPicPr>
          <p:cNvPr id="2051" name="Picture 3" descr="F:\Детский сад\презентации ДО\картинки\ребенок с игрушкой 2 прозр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3197718"/>
            <a:ext cx="2265792" cy="2072521"/>
          </a:xfrm>
          <a:prstGeom prst="rect">
            <a:avLst/>
          </a:prstGeom>
          <a:noFill/>
        </p:spPr>
      </p:pic>
      <p:sp>
        <p:nvSpPr>
          <p:cNvPr id="20" name="Скругленный прямоугольник 19"/>
          <p:cNvSpPr/>
          <p:nvPr/>
        </p:nvSpPr>
        <p:spPr>
          <a:xfrm>
            <a:off x="1059633" y="5517188"/>
            <a:ext cx="7215238" cy="928694"/>
          </a:xfrm>
          <a:prstGeom prst="roundRect">
            <a:avLst/>
          </a:prstGeom>
          <a:solidFill>
            <a:srgbClr val="99FF99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800000"/>
                </a:solidFill>
              </a:rPr>
              <a:t>Ситуативно-деловое общение </a:t>
            </a:r>
          </a:p>
          <a:p>
            <a:pPr algn="ctr"/>
            <a:r>
              <a:rPr lang="ru-RU" sz="2400" b="1" dirty="0" smtClean="0">
                <a:solidFill>
                  <a:srgbClr val="800000"/>
                </a:solidFill>
              </a:rPr>
              <a:t>(орудийно-предметная деятельность)</a:t>
            </a:r>
            <a:endParaRPr lang="ru-RU" sz="2400" b="1" dirty="0">
              <a:solidFill>
                <a:srgbClr val="800000"/>
              </a:solidFill>
            </a:endParaRPr>
          </a:p>
        </p:txBody>
      </p:sp>
      <p:pic>
        <p:nvPicPr>
          <p:cNvPr id="1031" name="Picture 7" descr="C:\Users\msi\Downloads\кубики 4 пр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3385768"/>
            <a:ext cx="3882077" cy="2329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Стрелка вниз 17"/>
          <p:cNvSpPr/>
          <p:nvPr/>
        </p:nvSpPr>
        <p:spPr>
          <a:xfrm>
            <a:off x="4691677" y="5215031"/>
            <a:ext cx="500066" cy="499983"/>
          </a:xfrm>
          <a:prstGeom prst="downArrow">
            <a:avLst>
              <a:gd name="adj1" fmla="val 50000"/>
              <a:gd name="adj2" fmla="val 5787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8545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2268884" y="12828"/>
            <a:ext cx="4320480" cy="665382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Дошкольный возраст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371644" y="716295"/>
            <a:ext cx="8501122" cy="1071117"/>
          </a:xfrm>
          <a:prstGeom prst="roundRect">
            <a:avLst/>
          </a:prstGeom>
          <a:solidFill>
            <a:srgbClr val="CCECFF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800000"/>
                </a:solidFill>
              </a:rPr>
              <a:t>Противоречие между стремлением к самостоятельности и отсутствием произвольной регуляции и организации собственного поведения  </a:t>
            </a:r>
            <a:endParaRPr lang="ru-RU" sz="2400" b="1" dirty="0">
              <a:solidFill>
                <a:srgbClr val="800000"/>
              </a:solidFill>
            </a:endParaRPr>
          </a:p>
        </p:txBody>
      </p:sp>
      <p:sp>
        <p:nvSpPr>
          <p:cNvPr id="11" name="Стрелка вниз 10"/>
          <p:cNvSpPr/>
          <p:nvPr/>
        </p:nvSpPr>
        <p:spPr>
          <a:xfrm>
            <a:off x="4479056" y="1787412"/>
            <a:ext cx="357190" cy="417452"/>
          </a:xfrm>
          <a:prstGeom prst="downArrow">
            <a:avLst>
              <a:gd name="adj1" fmla="val 50000"/>
              <a:gd name="adj2" fmla="val 5787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389950" y="2202769"/>
            <a:ext cx="8501122" cy="857256"/>
          </a:xfrm>
          <a:prstGeom prst="roundRect">
            <a:avLst/>
          </a:prstGeom>
          <a:solidFill>
            <a:srgbClr val="FFFF99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800000"/>
                </a:solidFill>
              </a:rPr>
              <a:t>Потребность управлять своим поведением и регулировать свои действия – </a:t>
            </a:r>
            <a:r>
              <a:rPr lang="ru-RU" sz="2400" b="1" i="1" dirty="0" smtClean="0">
                <a:solidFill>
                  <a:srgbClr val="800000"/>
                </a:solidFill>
              </a:rPr>
              <a:t>познавательный мотив</a:t>
            </a:r>
            <a:endParaRPr lang="ru-RU" sz="2400" b="1" i="1" dirty="0">
              <a:solidFill>
                <a:srgbClr val="800000"/>
              </a:solidFill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2317949" y="3454315"/>
            <a:ext cx="4608512" cy="712670"/>
          </a:xfrm>
          <a:prstGeom prst="roundRect">
            <a:avLst/>
          </a:prstGeom>
          <a:solidFill>
            <a:srgbClr val="99FF99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800000"/>
                </a:solidFill>
              </a:rPr>
              <a:t>Игровая деятельность (сюжетно-ролевая игра)</a:t>
            </a:r>
            <a:endParaRPr lang="ru-RU" sz="2400" b="1" dirty="0">
              <a:solidFill>
                <a:srgbClr val="800000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076" y="4851200"/>
            <a:ext cx="2629960" cy="1972470"/>
          </a:xfrm>
          <a:prstGeom prst="rect">
            <a:avLst/>
          </a:prstGeom>
        </p:spPr>
      </p:pic>
      <p:pic>
        <p:nvPicPr>
          <p:cNvPr id="14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969" y="4859713"/>
            <a:ext cx="2716589" cy="199828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" name="Picture 2" descr="http://takzdorovo-to.ru.images.1c-bitrix-cdn.ru/upload/iblock/7d7/7d7d3034afe930fbe7e62ac001c93eab.jpg?14326295663962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822" y="4819033"/>
            <a:ext cx="2321495" cy="2016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Стрелка вниз 15"/>
          <p:cNvSpPr/>
          <p:nvPr/>
        </p:nvSpPr>
        <p:spPr>
          <a:xfrm>
            <a:off x="4479056" y="3036863"/>
            <a:ext cx="357190" cy="417452"/>
          </a:xfrm>
          <a:prstGeom prst="downArrow">
            <a:avLst>
              <a:gd name="adj1" fmla="val 50000"/>
              <a:gd name="adj2" fmla="val 5787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251521" y="4437112"/>
            <a:ext cx="2534330" cy="381923"/>
          </a:xfrm>
          <a:prstGeom prst="roundRect">
            <a:avLst/>
          </a:prstGeom>
          <a:solidFill>
            <a:srgbClr val="99FF99"/>
          </a:solidFill>
          <a:ln>
            <a:solidFill>
              <a:srgbClr val="009999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800000"/>
                </a:solidFill>
              </a:rPr>
              <a:t>Игра-действие</a:t>
            </a:r>
            <a:endParaRPr lang="ru-RU" sz="2400" b="1" dirty="0">
              <a:solidFill>
                <a:srgbClr val="800000"/>
              </a:solidFill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3307520" y="4437111"/>
            <a:ext cx="2343071" cy="381923"/>
          </a:xfrm>
          <a:prstGeom prst="roundRect">
            <a:avLst/>
          </a:prstGeom>
          <a:solidFill>
            <a:srgbClr val="99FF99"/>
          </a:solidFill>
          <a:ln>
            <a:solidFill>
              <a:srgbClr val="009999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800000"/>
                </a:solidFill>
              </a:rPr>
              <a:t>Игра-роль</a:t>
            </a:r>
            <a:endParaRPr lang="ru-RU" sz="2400" b="1" dirty="0">
              <a:solidFill>
                <a:srgbClr val="800000"/>
              </a:solidFill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6156176" y="4437113"/>
            <a:ext cx="2791382" cy="381922"/>
          </a:xfrm>
          <a:prstGeom prst="roundRect">
            <a:avLst/>
          </a:prstGeom>
          <a:solidFill>
            <a:srgbClr val="99FF99"/>
          </a:solidFill>
          <a:ln>
            <a:solidFill>
              <a:srgbClr val="009999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800000"/>
                </a:solidFill>
              </a:rPr>
              <a:t>Игра-отношение</a:t>
            </a:r>
            <a:endParaRPr lang="ru-RU" sz="2400" b="1" dirty="0">
              <a:solidFill>
                <a:srgbClr val="800000"/>
              </a:solidFill>
            </a:endParaRPr>
          </a:p>
        </p:txBody>
      </p:sp>
      <p:cxnSp>
        <p:nvCxnSpPr>
          <p:cNvPr id="5" name="Прямая со стрелкой 4"/>
          <p:cNvCxnSpPr/>
          <p:nvPr/>
        </p:nvCxnSpPr>
        <p:spPr>
          <a:xfrm flipH="1">
            <a:off x="1835696" y="4166985"/>
            <a:ext cx="950154" cy="270126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 стрелкой 6"/>
          <p:cNvCxnSpPr/>
          <p:nvPr/>
        </p:nvCxnSpPr>
        <p:spPr>
          <a:xfrm flipH="1">
            <a:off x="4139952" y="4166985"/>
            <a:ext cx="468390" cy="270128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6589364" y="4166985"/>
            <a:ext cx="790948" cy="270126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>
            <a:stCxn id="3" idx="3"/>
          </p:cNvCxnSpPr>
          <p:nvPr/>
        </p:nvCxnSpPr>
        <p:spPr>
          <a:xfrm>
            <a:off x="2785851" y="4628074"/>
            <a:ext cx="521669" cy="0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/>
          <p:cNvCxnSpPr>
            <a:endCxn id="21" idx="1"/>
          </p:cNvCxnSpPr>
          <p:nvPr/>
        </p:nvCxnSpPr>
        <p:spPr>
          <a:xfrm>
            <a:off x="5650591" y="4628074"/>
            <a:ext cx="505585" cy="0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8729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646258" y="0"/>
            <a:ext cx="8064896" cy="50405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</a:rPr>
              <a:t>Модели образовательного процесса</a:t>
            </a:r>
            <a:endParaRPr lang="ru-RU" sz="2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550457" y="838646"/>
            <a:ext cx="2592288" cy="864096"/>
          </a:xfrm>
          <a:prstGeom prst="roundRect">
            <a:avLst/>
          </a:prstGeom>
          <a:solidFill>
            <a:srgbClr val="99FF99"/>
          </a:solidFill>
          <a:ln>
            <a:solidFill>
              <a:schemeClr val="tx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</a:rPr>
              <a:t>Самостоятельная деятельность детей</a:t>
            </a:r>
            <a:endParaRPr lang="ru-RU" sz="2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563888" y="826250"/>
            <a:ext cx="2592288" cy="101266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</a:rPr>
              <a:t>Совместная деятельность  педагога и детей</a:t>
            </a:r>
            <a:endParaRPr lang="ru-RU" sz="2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395578" y="838646"/>
            <a:ext cx="2592288" cy="100811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</a:rPr>
              <a:t>Взаимодействие с семьями воспитанников</a:t>
            </a:r>
            <a:endParaRPr lang="ru-RU" sz="2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07504" y="2222273"/>
            <a:ext cx="1739097" cy="1304391"/>
          </a:xfrm>
          <a:prstGeom prst="roundRect">
            <a:avLst/>
          </a:prstGeom>
          <a:solidFill>
            <a:srgbClr val="99FF99"/>
          </a:solidFill>
          <a:ln>
            <a:solidFill>
              <a:schemeClr val="tx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Свободная деятельность по интересам ребенка</a:t>
            </a:r>
            <a:endParaRPr lang="ru-RU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064296" y="2228842"/>
            <a:ext cx="1971676" cy="1298893"/>
          </a:xfrm>
          <a:prstGeom prst="roundRect">
            <a:avLst/>
          </a:prstGeom>
          <a:solidFill>
            <a:srgbClr val="99FF99"/>
          </a:solidFill>
          <a:ln>
            <a:solidFill>
              <a:schemeClr val="tx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Опосредованно организованная воспитателем деятельность</a:t>
            </a:r>
            <a:endParaRPr lang="ru-RU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868144" y="2349579"/>
            <a:ext cx="1980220" cy="129889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Совместная деятельность в ходе режимных моментов</a:t>
            </a:r>
            <a:endParaRPr lang="ru-RU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795612" y="3923803"/>
            <a:ext cx="3240360" cy="198105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Организованная педагогом совместная деятельность</a:t>
            </a:r>
            <a:r>
              <a:rPr lang="ru-RU" b="1" dirty="0">
                <a:solidFill>
                  <a:schemeClr val="tx2">
                    <a:lumMod val="50000"/>
                  </a:schemeClr>
                </a:solidFill>
              </a:rPr>
              <a:t>, ограниченная 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временем, направленная на решение образовательных задач </a:t>
            </a: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</a:rPr>
              <a:t>(НОД) </a:t>
            </a:r>
            <a:endParaRPr lang="ru-RU" sz="2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303390" y="3932568"/>
            <a:ext cx="2304256" cy="172819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Совместная деятельность, направленная на осуществление функций присмотра и ухода</a:t>
            </a:r>
            <a:endParaRPr lang="ru-RU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858254" y="3932568"/>
            <a:ext cx="2268760" cy="171942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Совместная деятельность, направленная на решение образовательных задач</a:t>
            </a:r>
            <a:endParaRPr lang="ru-RU" b="1" dirty="0">
              <a:solidFill>
                <a:schemeClr val="tx2">
                  <a:lumMod val="50000"/>
                </a:schemeClr>
              </a:solidFill>
            </a:endParaRPr>
          </a:p>
        </p:txBody>
      </p:sp>
      <p:cxnSp>
        <p:nvCxnSpPr>
          <p:cNvPr id="16" name="Прямая со стрелкой 15"/>
          <p:cNvCxnSpPr/>
          <p:nvPr/>
        </p:nvCxnSpPr>
        <p:spPr>
          <a:xfrm>
            <a:off x="2064296" y="504056"/>
            <a:ext cx="0" cy="321495"/>
          </a:xfrm>
          <a:prstGeom prst="straightConnector1">
            <a:avLst/>
          </a:prstGeom>
          <a:ln w="57150">
            <a:solidFill>
              <a:srgbClr val="0066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>
            <a:off x="4644008" y="504056"/>
            <a:ext cx="0" cy="322194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7449988" y="504056"/>
            <a:ext cx="0" cy="360739"/>
          </a:xfrm>
          <a:prstGeom prst="straightConnector1">
            <a:avLst/>
          </a:prstGeom>
          <a:ln w="57150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962372" y="1702742"/>
            <a:ext cx="0" cy="514033"/>
          </a:xfrm>
          <a:prstGeom prst="straightConnector1">
            <a:avLst/>
          </a:prstGeom>
          <a:ln w="57150">
            <a:solidFill>
              <a:srgbClr val="0066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>
            <a:off x="2627784" y="1702742"/>
            <a:ext cx="0" cy="519531"/>
          </a:xfrm>
          <a:prstGeom prst="straightConnector1">
            <a:avLst/>
          </a:prstGeom>
          <a:ln w="57150">
            <a:solidFill>
              <a:srgbClr val="0066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 flipH="1">
            <a:off x="3779912" y="1838918"/>
            <a:ext cx="1440160" cy="2084886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>
            <a:off x="5688632" y="1852341"/>
            <a:ext cx="899592" cy="497238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>
            <a:off x="8244408" y="1852341"/>
            <a:ext cx="0" cy="2080227"/>
          </a:xfrm>
          <a:prstGeom prst="straightConnector1">
            <a:avLst/>
          </a:prstGeom>
          <a:ln w="57150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/>
          <p:nvPr/>
        </p:nvCxnSpPr>
        <p:spPr>
          <a:xfrm flipH="1">
            <a:off x="6012160" y="3643727"/>
            <a:ext cx="432048" cy="280077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>
            <a:off x="7335552" y="3643727"/>
            <a:ext cx="356170" cy="280077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11" descr="C:\Users\msi\Downloads\картинки по ДО\новые карт\вопрос пр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2582" y="5013176"/>
            <a:ext cx="1470205" cy="1783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1652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646258" y="0"/>
            <a:ext cx="8064896" cy="50405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</a:rPr>
              <a:t>Модели образовательного процесса</a:t>
            </a:r>
            <a:endParaRPr lang="ru-RU" sz="2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550457" y="838646"/>
            <a:ext cx="2592288" cy="864096"/>
          </a:xfrm>
          <a:prstGeom prst="roundRect">
            <a:avLst/>
          </a:prstGeom>
          <a:solidFill>
            <a:srgbClr val="99FF99"/>
          </a:solidFill>
          <a:ln>
            <a:solidFill>
              <a:schemeClr val="tx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</a:rPr>
              <a:t>Самостоятельная деятельность детей</a:t>
            </a:r>
            <a:endParaRPr lang="ru-RU" sz="2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563888" y="826250"/>
            <a:ext cx="2592288" cy="101266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</a:rPr>
              <a:t>Совместная деятельность  педагога и детей</a:t>
            </a:r>
            <a:endParaRPr lang="ru-RU" sz="2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395578" y="838646"/>
            <a:ext cx="2592288" cy="100811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</a:rPr>
              <a:t>Взаимодействие с семьями воспитанников</a:t>
            </a:r>
            <a:endParaRPr lang="ru-RU" sz="2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07504" y="2222273"/>
            <a:ext cx="1739097" cy="1304391"/>
          </a:xfrm>
          <a:prstGeom prst="roundRect">
            <a:avLst/>
          </a:prstGeom>
          <a:solidFill>
            <a:srgbClr val="99FF99"/>
          </a:solidFill>
          <a:ln>
            <a:solidFill>
              <a:schemeClr val="tx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Свободная деятельность по интересам ребенка</a:t>
            </a:r>
            <a:endParaRPr lang="ru-RU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064296" y="2228842"/>
            <a:ext cx="1971676" cy="1298893"/>
          </a:xfrm>
          <a:prstGeom prst="roundRect">
            <a:avLst/>
          </a:prstGeom>
          <a:solidFill>
            <a:srgbClr val="99FF99"/>
          </a:solidFill>
          <a:ln>
            <a:solidFill>
              <a:schemeClr val="tx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Опосредованно организованная воспитателем деятельность</a:t>
            </a:r>
            <a:endParaRPr lang="ru-RU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868144" y="2349579"/>
            <a:ext cx="1980220" cy="129889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Совместная деятельность в ходе режимных моментов</a:t>
            </a:r>
            <a:endParaRPr lang="ru-RU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3050134" y="3943606"/>
            <a:ext cx="985838" cy="86409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НОД </a:t>
            </a:r>
            <a:endParaRPr lang="ru-RU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303390" y="3932568"/>
            <a:ext cx="2304256" cy="172819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Совместная деятельность, направленная на осуществление функций присмотра и ухода</a:t>
            </a:r>
            <a:endParaRPr lang="ru-RU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858254" y="3932568"/>
            <a:ext cx="2268760" cy="171942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>Совместная деятельность, направленная на решение образовательных задач</a:t>
            </a:r>
            <a:endParaRPr lang="ru-RU" b="1" dirty="0">
              <a:solidFill>
                <a:schemeClr val="tx2">
                  <a:lumMod val="50000"/>
                </a:schemeClr>
              </a:solidFill>
            </a:endParaRPr>
          </a:p>
        </p:txBody>
      </p:sp>
      <p:cxnSp>
        <p:nvCxnSpPr>
          <p:cNvPr id="16" name="Прямая со стрелкой 15"/>
          <p:cNvCxnSpPr/>
          <p:nvPr/>
        </p:nvCxnSpPr>
        <p:spPr>
          <a:xfrm>
            <a:off x="2064296" y="504056"/>
            <a:ext cx="0" cy="321495"/>
          </a:xfrm>
          <a:prstGeom prst="straightConnector1">
            <a:avLst/>
          </a:prstGeom>
          <a:ln w="57150">
            <a:solidFill>
              <a:srgbClr val="0066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>
            <a:off x="4644008" y="504056"/>
            <a:ext cx="0" cy="322194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7449988" y="504056"/>
            <a:ext cx="0" cy="360739"/>
          </a:xfrm>
          <a:prstGeom prst="straightConnector1">
            <a:avLst/>
          </a:prstGeom>
          <a:ln w="57150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962372" y="1702742"/>
            <a:ext cx="0" cy="514033"/>
          </a:xfrm>
          <a:prstGeom prst="straightConnector1">
            <a:avLst/>
          </a:prstGeom>
          <a:ln w="57150">
            <a:solidFill>
              <a:srgbClr val="0066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>
            <a:off x="2627784" y="1702742"/>
            <a:ext cx="0" cy="519531"/>
          </a:xfrm>
          <a:prstGeom prst="straightConnector1">
            <a:avLst/>
          </a:prstGeom>
          <a:ln w="57150">
            <a:solidFill>
              <a:srgbClr val="0066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 flipH="1">
            <a:off x="3779912" y="1838918"/>
            <a:ext cx="1440160" cy="2084886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>
            <a:off x="5688632" y="1852341"/>
            <a:ext cx="899592" cy="497238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>
            <a:off x="8244408" y="1852341"/>
            <a:ext cx="370945" cy="2071463"/>
          </a:xfrm>
          <a:prstGeom prst="straightConnector1">
            <a:avLst/>
          </a:prstGeom>
          <a:ln w="57150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/>
          <p:nvPr/>
        </p:nvCxnSpPr>
        <p:spPr>
          <a:xfrm flipH="1">
            <a:off x="6012160" y="3643727"/>
            <a:ext cx="432048" cy="280077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>
            <a:off x="7335552" y="3643727"/>
            <a:ext cx="356170" cy="280077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Скругленный прямоугольник 31"/>
          <p:cNvSpPr/>
          <p:nvPr/>
        </p:nvSpPr>
        <p:spPr>
          <a:xfrm>
            <a:off x="0" y="6049137"/>
            <a:ext cx="9144000" cy="76638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C0000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</a:rPr>
              <a:t>Комплексное развитие ребенка через различные виды деятельности</a:t>
            </a:r>
            <a:endParaRPr lang="ru-RU" sz="2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cxnSp>
        <p:nvCxnSpPr>
          <p:cNvPr id="37" name="Прямая со стрелкой 36"/>
          <p:cNvCxnSpPr/>
          <p:nvPr/>
        </p:nvCxnSpPr>
        <p:spPr>
          <a:xfrm>
            <a:off x="962372" y="3511526"/>
            <a:ext cx="0" cy="2522473"/>
          </a:xfrm>
          <a:prstGeom prst="straightConnector1">
            <a:avLst/>
          </a:prstGeom>
          <a:ln w="57150">
            <a:solidFill>
              <a:srgbClr val="00808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Прямая со стрелкой 44"/>
          <p:cNvCxnSpPr/>
          <p:nvPr/>
        </p:nvCxnSpPr>
        <p:spPr>
          <a:xfrm>
            <a:off x="5455518" y="5660760"/>
            <a:ext cx="0" cy="373239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 стрелкой 45"/>
          <p:cNvCxnSpPr/>
          <p:nvPr/>
        </p:nvCxnSpPr>
        <p:spPr>
          <a:xfrm>
            <a:off x="7992634" y="5660760"/>
            <a:ext cx="0" cy="420102"/>
          </a:xfrm>
          <a:prstGeom prst="straightConnector1">
            <a:avLst/>
          </a:prstGeom>
          <a:ln w="57150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 стрелкой 50"/>
          <p:cNvCxnSpPr/>
          <p:nvPr/>
        </p:nvCxnSpPr>
        <p:spPr>
          <a:xfrm>
            <a:off x="3543053" y="4807702"/>
            <a:ext cx="0" cy="1226297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Прямая со стрелкой 52"/>
          <p:cNvCxnSpPr/>
          <p:nvPr/>
        </p:nvCxnSpPr>
        <p:spPr>
          <a:xfrm>
            <a:off x="2843808" y="3526664"/>
            <a:ext cx="0" cy="2507335"/>
          </a:xfrm>
          <a:prstGeom prst="straightConnector1">
            <a:avLst/>
          </a:prstGeom>
          <a:ln w="57150">
            <a:solidFill>
              <a:srgbClr val="00808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Прямая со стрелкой 55"/>
          <p:cNvCxnSpPr/>
          <p:nvPr/>
        </p:nvCxnSpPr>
        <p:spPr>
          <a:xfrm>
            <a:off x="7449988" y="5660760"/>
            <a:ext cx="0" cy="373239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6546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3386184203"/>
              </p:ext>
            </p:extLst>
          </p:nvPr>
        </p:nvGraphicFramePr>
        <p:xfrm>
          <a:off x="0" y="714078"/>
          <a:ext cx="8892480" cy="60486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Скругленный прямоугольник 9"/>
          <p:cNvSpPr/>
          <p:nvPr/>
        </p:nvSpPr>
        <p:spPr>
          <a:xfrm>
            <a:off x="323528" y="2060848"/>
            <a:ext cx="2592288" cy="432048"/>
          </a:xfrm>
          <a:prstGeom prst="roundRect">
            <a:avLst/>
          </a:prstGeom>
          <a:solidFill>
            <a:srgbClr val="99FF66"/>
          </a:solidFill>
          <a:ln>
            <a:solidFill>
              <a:srgbClr val="CCFF99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Прогулка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319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395536" y="620688"/>
            <a:ext cx="8424936" cy="5688632"/>
          </a:xfrm>
          <a:prstGeom prst="roundRect">
            <a:avLst/>
          </a:prstGeom>
          <a:solidFill>
            <a:srgbClr val="99FF99"/>
          </a:solidFill>
          <a:ln>
            <a:solidFill>
              <a:srgbClr val="99FF99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</a:rPr>
              <a:t>        </a:t>
            </a:r>
            <a:r>
              <a:rPr lang="ru-RU" sz="3200" dirty="0" smtClean="0">
                <a:solidFill>
                  <a:schemeClr val="tx2">
                    <a:lumMod val="75000"/>
                  </a:schemeClr>
                </a:solidFill>
              </a:rPr>
              <a:t>«То</a:t>
            </a:r>
            <a:r>
              <a:rPr lang="ru-RU" sz="3200" dirty="0">
                <a:solidFill>
                  <a:schemeClr val="tx2">
                    <a:lumMod val="75000"/>
                  </a:schemeClr>
                </a:solidFill>
              </a:rPr>
              <a:t>, что сегодня </a:t>
            </a:r>
            <a:r>
              <a:rPr lang="ru-RU" sz="3200" dirty="0" smtClean="0">
                <a:solidFill>
                  <a:schemeClr val="tx2">
                    <a:lumMod val="75000"/>
                  </a:schemeClr>
                </a:solidFill>
              </a:rPr>
              <a:t>ребенок </a:t>
            </a:r>
            <a:r>
              <a:rPr lang="ru-RU" sz="3200" dirty="0">
                <a:solidFill>
                  <a:schemeClr val="tx2">
                    <a:lumMod val="75000"/>
                  </a:schemeClr>
                </a:solidFill>
              </a:rPr>
              <a:t>умеет делать в сотрудничестве и под руководством, завтра он </a:t>
            </a:r>
            <a:r>
              <a:rPr lang="ru-RU" sz="3200" dirty="0" smtClean="0">
                <a:solidFill>
                  <a:schemeClr val="tx2">
                    <a:lumMod val="75000"/>
                  </a:schemeClr>
                </a:solidFill>
              </a:rPr>
              <a:t>становится </a:t>
            </a:r>
            <a:r>
              <a:rPr lang="ru-RU" sz="3200" dirty="0">
                <a:solidFill>
                  <a:schemeClr val="tx2">
                    <a:lumMod val="75000"/>
                  </a:schemeClr>
                </a:solidFill>
              </a:rPr>
              <a:t>способен выполнять </a:t>
            </a:r>
            <a:r>
              <a:rPr lang="ru-RU" sz="3200" dirty="0" smtClean="0">
                <a:solidFill>
                  <a:schemeClr val="tx2">
                    <a:lumMod val="75000"/>
                  </a:schemeClr>
                </a:solidFill>
              </a:rPr>
              <a:t>самостоятельно</a:t>
            </a:r>
            <a:r>
              <a:rPr lang="ru-RU" sz="3200" dirty="0">
                <a:solidFill>
                  <a:schemeClr val="tx2">
                    <a:lumMod val="75000"/>
                  </a:schemeClr>
                </a:solidFill>
              </a:rPr>
              <a:t>... Исследуя, что ребенок способен выполнить самостоятельно, мы </a:t>
            </a:r>
            <a:r>
              <a:rPr lang="ru-RU" sz="3200" dirty="0" smtClean="0">
                <a:solidFill>
                  <a:schemeClr val="tx2">
                    <a:lumMod val="75000"/>
                  </a:schemeClr>
                </a:solidFill>
              </a:rPr>
              <a:t>исследуем </a:t>
            </a:r>
            <a:r>
              <a:rPr lang="ru-RU" sz="3200" dirty="0">
                <a:solidFill>
                  <a:schemeClr val="tx2">
                    <a:lumMod val="75000"/>
                  </a:schemeClr>
                </a:solidFill>
              </a:rPr>
              <a:t>развитие вчерашнего дня. </a:t>
            </a:r>
            <a:r>
              <a:rPr lang="ru-RU" sz="3200" dirty="0" smtClean="0">
                <a:solidFill>
                  <a:schemeClr val="tx2">
                    <a:lumMod val="75000"/>
                  </a:schemeClr>
                </a:solidFill>
              </a:rPr>
              <a:t>Исследуя</a:t>
            </a:r>
            <a:r>
              <a:rPr lang="ru-RU" sz="3200" dirty="0">
                <a:solidFill>
                  <a:schemeClr val="tx2">
                    <a:lumMod val="75000"/>
                  </a:schemeClr>
                </a:solidFill>
              </a:rPr>
              <a:t>, что ребенок способен выполнить в сотрудничестве, мы определяем </a:t>
            </a:r>
            <a:r>
              <a:rPr lang="ru-RU" sz="3200" dirty="0" smtClean="0">
                <a:solidFill>
                  <a:schemeClr val="tx2">
                    <a:lumMod val="75000"/>
                  </a:schemeClr>
                </a:solidFill>
              </a:rPr>
              <a:t>развитие </a:t>
            </a:r>
            <a:r>
              <a:rPr lang="ru-RU" sz="3200" dirty="0">
                <a:solidFill>
                  <a:schemeClr val="tx2">
                    <a:lumMod val="75000"/>
                  </a:schemeClr>
                </a:solidFill>
              </a:rPr>
              <a:t>завтрашнего </a:t>
            </a:r>
            <a:r>
              <a:rPr lang="ru-RU" sz="3200" dirty="0" smtClean="0">
                <a:solidFill>
                  <a:schemeClr val="tx2">
                    <a:lumMod val="75000"/>
                  </a:schemeClr>
                </a:solidFill>
              </a:rPr>
              <a:t>дня»</a:t>
            </a:r>
          </a:p>
          <a:p>
            <a:pPr algn="r"/>
            <a:r>
              <a:rPr lang="ru-RU" sz="3200" i="1" dirty="0" smtClean="0">
                <a:solidFill>
                  <a:schemeClr val="tx2">
                    <a:lumMod val="75000"/>
                  </a:schemeClr>
                </a:solidFill>
              </a:rPr>
              <a:t>(Л. С. Выготский)</a:t>
            </a:r>
            <a:endParaRPr lang="ru-RU" sz="3200" i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2504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0716" y="5000378"/>
            <a:ext cx="2473052" cy="130894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solidFill>
                  <a:schemeClr val="tx2">
                    <a:lumMod val="75000"/>
                  </a:schemeClr>
                </a:solidFill>
              </a:rPr>
              <a:t>Первичные представления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136221" y="3717011"/>
            <a:ext cx="2556815" cy="1313757"/>
          </a:xfrm>
          <a:prstGeom prst="roundRect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</a:rPr>
              <a:t>Формирование</a:t>
            </a:r>
          </a:p>
          <a:p>
            <a:pPr algn="ctr">
              <a:defRPr/>
            </a:pP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</a:rPr>
              <a:t>умений </a:t>
            </a:r>
            <a:endParaRPr lang="ru-RU" sz="2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037538" y="2352249"/>
            <a:ext cx="2422004" cy="1395114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Применение умений</a:t>
            </a:r>
            <a:endParaRPr lang="ru-RU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991082" y="743938"/>
            <a:ext cx="2987824" cy="1584176"/>
          </a:xfrm>
          <a:prstGeom prst="roundRect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Творческое применение умений в новой ситуации</a:t>
            </a:r>
            <a:endParaRPr lang="ru-RU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0" name="Выгнутая вверх стрелка 9"/>
          <p:cNvSpPr/>
          <p:nvPr/>
        </p:nvSpPr>
        <p:spPr>
          <a:xfrm rot="19802383">
            <a:off x="2109905" y="2535847"/>
            <a:ext cx="2614755" cy="797595"/>
          </a:xfrm>
          <a:prstGeom prst="curved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11" name="Выгнутая вверх стрелка 10"/>
          <p:cNvSpPr/>
          <p:nvPr/>
        </p:nvSpPr>
        <p:spPr>
          <a:xfrm rot="19520764">
            <a:off x="4013603" y="1087192"/>
            <a:ext cx="2421983" cy="839876"/>
          </a:xfrm>
          <a:prstGeom prst="curved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14" name="Выгнутая вверх стрелка 13"/>
          <p:cNvSpPr/>
          <p:nvPr/>
        </p:nvSpPr>
        <p:spPr>
          <a:xfrm rot="19552027">
            <a:off x="94885" y="3799878"/>
            <a:ext cx="2582301" cy="767600"/>
          </a:xfrm>
          <a:prstGeom prst="curvedDown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251520" y="16041"/>
            <a:ext cx="8640960" cy="72789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solidFill>
                  <a:schemeClr val="tx2">
                    <a:lumMod val="75000"/>
                  </a:schemeClr>
                </a:solidFill>
              </a:rPr>
              <a:t>От первичных 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представлений к творческой 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</a:rPr>
              <a:t>деятельности</a:t>
            </a:r>
          </a:p>
        </p:txBody>
      </p:sp>
      <p:pic>
        <p:nvPicPr>
          <p:cNvPr id="12" name="Picture 10" descr="C:\Users\msi\Documents\глобус 1 пр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47" t="9062" r="9177" b="8540"/>
          <a:stretch/>
        </p:blipFill>
        <p:spPr bwMode="auto">
          <a:xfrm>
            <a:off x="80478" y="743938"/>
            <a:ext cx="3009900" cy="300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1" descr="C:\Users\msi\Documents\глобус 2 пр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78" t="4718" r="19386" b="3665"/>
          <a:stretch/>
        </p:blipFill>
        <p:spPr bwMode="auto">
          <a:xfrm>
            <a:off x="5825988" y="2320900"/>
            <a:ext cx="3318012" cy="4105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5868144" y="4725144"/>
            <a:ext cx="648072" cy="6480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853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25946"/>
            <a:ext cx="8229600" cy="904329"/>
          </a:xfr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/>
          <a:lstStyle/>
          <a:p>
            <a:pPr eaLnBrk="1" hangingPunct="1"/>
            <a:r>
              <a:rPr lang="ru-RU" altLang="ru-RU" sz="3200" b="1" dirty="0" smtClean="0">
                <a:solidFill>
                  <a:schemeClr val="tx1"/>
                </a:solidFill>
              </a:rPr>
              <a:t>Этапы развития самостоятельности</a:t>
            </a:r>
            <a:endParaRPr lang="ru-RU" altLang="ru-RU" sz="4000" dirty="0" smtClean="0">
              <a:solidFill>
                <a:schemeClr val="tx1"/>
              </a:solidFill>
            </a:endParaRP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1124745"/>
            <a:ext cx="8856984" cy="2304255"/>
          </a:xfrm>
          <a:solidFill>
            <a:srgbClr val="FFFFCC"/>
          </a:solidFill>
        </p:spPr>
        <p:txBody>
          <a:bodyPr>
            <a:normAutofit lnSpcReduction="10000"/>
          </a:bodyPr>
          <a:lstStyle/>
          <a:p>
            <a:pPr marL="0" indent="0" algn="just" eaLnBrk="1" hangingPunct="1">
              <a:lnSpc>
                <a:spcPct val="80000"/>
              </a:lnSpc>
              <a:buFontTx/>
              <a:buNone/>
            </a:pPr>
            <a:endParaRPr lang="ru-RU" altLang="ru-RU" sz="2400" b="1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 eaLnBrk="1" hangingPunct="1">
              <a:lnSpc>
                <a:spcPct val="80000"/>
              </a:lnSpc>
              <a:buFontTx/>
              <a:buNone/>
            </a:pPr>
            <a:r>
              <a:rPr lang="ru-RU" altLang="ru-RU" sz="2800" b="1" i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Первый этап</a:t>
            </a:r>
            <a:r>
              <a:rPr lang="ru-RU" alt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 Формирование умений (действие в соответствии с заданным образцом и речевыми указаниями взрослого). Установление отношений ребёнка со взрослым, где взрослый является носителем нормативов деятельности и образцом для подражания</a:t>
            </a:r>
            <a:r>
              <a:rPr lang="ru-RU" alt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2" name="Стрелка вниз 1"/>
          <p:cNvSpPr/>
          <p:nvPr/>
        </p:nvSpPr>
        <p:spPr>
          <a:xfrm>
            <a:off x="4427984" y="3429000"/>
            <a:ext cx="504056" cy="1152128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691680" y="4581128"/>
            <a:ext cx="6192688" cy="136815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Потенциальная зона развития</a:t>
            </a:r>
            <a:endParaRPr lang="ru-RU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5979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25946"/>
            <a:ext cx="8229600" cy="904329"/>
          </a:xfr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/>
          <a:lstStyle/>
          <a:p>
            <a:pPr eaLnBrk="1" hangingPunct="1"/>
            <a:r>
              <a:rPr lang="ru-RU" altLang="ru-RU" sz="3200" b="1" dirty="0" smtClean="0">
                <a:solidFill>
                  <a:schemeClr val="tx1"/>
                </a:solidFill>
              </a:rPr>
              <a:t>Этапы развития самостоятельности</a:t>
            </a:r>
            <a:endParaRPr lang="ru-RU" altLang="ru-RU" sz="4000" dirty="0" smtClean="0">
              <a:solidFill>
                <a:schemeClr val="tx1"/>
              </a:solidFill>
            </a:endParaRP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1124745"/>
            <a:ext cx="8856984" cy="2304255"/>
          </a:xfrm>
          <a:solidFill>
            <a:srgbClr val="FFFFCC"/>
          </a:solidFill>
        </p:spPr>
        <p:txBody>
          <a:bodyPr>
            <a:normAutofit lnSpcReduction="10000"/>
          </a:bodyPr>
          <a:lstStyle/>
          <a:p>
            <a:pPr marL="0" indent="0" algn="just" eaLnBrk="1" hangingPunct="1">
              <a:lnSpc>
                <a:spcPct val="80000"/>
              </a:lnSpc>
              <a:buFontTx/>
              <a:buNone/>
            </a:pPr>
            <a:endParaRPr lang="ru-RU" altLang="ru-RU" sz="2400" b="1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 eaLnBrk="1" hangingPunct="1">
              <a:lnSpc>
                <a:spcPct val="80000"/>
              </a:lnSpc>
              <a:buFontTx/>
              <a:buNone/>
            </a:pPr>
            <a:r>
              <a:rPr lang="ru-RU" altLang="ru-RU" sz="2800" b="1" i="1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Второй этап</a:t>
            </a:r>
            <a:r>
              <a:rPr lang="ru-RU" altLang="ru-RU" sz="2800" dirty="0" smtClean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alt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Применение умений (самостоятельное действие по знакомым образцам, правилам, алгоритмам). Взрослый выступает уже не как носитель образцов, а как равноправный партнёр по совместной деятельности. </a:t>
            </a:r>
            <a:endParaRPr lang="ru-RU" altLang="ru-RU" sz="2800" b="1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Стрелка вниз 3"/>
          <p:cNvSpPr/>
          <p:nvPr/>
        </p:nvSpPr>
        <p:spPr>
          <a:xfrm>
            <a:off x="4427984" y="3429000"/>
            <a:ext cx="504056" cy="1152128"/>
          </a:xfrm>
          <a:prstGeom prst="downArrow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691680" y="4581128"/>
            <a:ext cx="6192688" cy="136815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Ближайшая зона развития</a:t>
            </a:r>
            <a:endParaRPr lang="ru-RU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5133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471488" y="615950"/>
            <a:ext cx="8229600" cy="57626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noFill/>
          </a:ln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ru-RU" altLang="ru-RU" sz="3600" b="1" dirty="0" smtClean="0">
                <a:solidFill>
                  <a:schemeClr val="accent1">
                    <a:lumMod val="75000"/>
                  </a:schemeClr>
                </a:solidFill>
              </a:rPr>
              <a:t>Особенности современных детей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93713" y="1268413"/>
            <a:ext cx="8229600" cy="931862"/>
          </a:xfrm>
          <a:prstGeom prst="roundRect">
            <a:avLst/>
          </a:prstGeom>
          <a:solidFill>
            <a:srgbClr val="99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П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овышена 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потребность к восприятию информации:</a:t>
            </a:r>
          </a:p>
        </p:txBody>
      </p:sp>
      <p:pic>
        <p:nvPicPr>
          <p:cNvPr id="50178" name="Picture 2" descr="улыбка ребенка &quot;Улыбка ребенка&quot;. Детский телеканал - Part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9925" y="2586038"/>
            <a:ext cx="4410075" cy="331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50825" y="2420938"/>
            <a:ext cx="4105275" cy="3832225"/>
          </a:xfrm>
          <a:prstGeom prst="rect">
            <a:avLst/>
          </a:prstGeom>
          <a:solidFill>
            <a:srgbClr val="FFFF99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85750" indent="-285750" algn="just">
              <a:buFontTx/>
              <a:buChar char="-"/>
              <a:defRPr/>
            </a:pPr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целостное восприятие, основанное на образах;</a:t>
            </a:r>
          </a:p>
          <a:p>
            <a:pPr marL="285750" indent="-285750" algn="just">
              <a:buFontTx/>
              <a:buChar char="-"/>
              <a:defRPr/>
            </a:pPr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высоко развита интуиция;</a:t>
            </a:r>
          </a:p>
          <a:p>
            <a:pPr marL="285750" indent="-285750" algn="just">
              <a:buFontTx/>
              <a:buChar char="-"/>
              <a:defRPr/>
            </a:pPr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недовольство и агрессия от недостатка информации;</a:t>
            </a:r>
          </a:p>
          <a:p>
            <a:pPr marL="285750" indent="-285750" algn="just">
              <a:buFontTx/>
              <a:buChar char="-"/>
              <a:defRPr/>
            </a:pPr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интерес к рекламе, которая отличается динамизмом;</a:t>
            </a:r>
          </a:p>
          <a:p>
            <a:pPr marL="285750" indent="-285750" algn="just">
              <a:buFontTx/>
              <a:buChar char="-"/>
              <a:defRPr/>
            </a:pPr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восприимчивость к большому количеству информации </a:t>
            </a:r>
            <a:r>
              <a:rPr lang="ru-RU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единицу времени;</a:t>
            </a:r>
          </a:p>
          <a:p>
            <a:pPr marL="285750" indent="-285750" algn="just">
              <a:buFontTx/>
              <a:buChar char="-"/>
              <a:defRPr/>
            </a:pPr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дети мыслят блоками, модулями, квантами;</a:t>
            </a:r>
          </a:p>
          <a:p>
            <a:pPr marL="285750" indent="-285750" algn="just">
              <a:buFontTx/>
              <a:buChar char="-"/>
              <a:defRPr/>
            </a:pPr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мысль опережает речь.</a:t>
            </a:r>
          </a:p>
        </p:txBody>
      </p:sp>
    </p:spTree>
    <p:extLst>
      <p:ext uri="{BB962C8B-B14F-4D97-AF65-F5344CB8AC3E}">
        <p14:creationId xmlns:p14="http://schemas.microsoft.com/office/powerpoint/2010/main" val="2723512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25946"/>
            <a:ext cx="8229600" cy="904329"/>
          </a:xfr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/>
          <a:lstStyle/>
          <a:p>
            <a:pPr eaLnBrk="1" hangingPunct="1"/>
            <a:r>
              <a:rPr lang="ru-RU" altLang="ru-RU" sz="3200" b="1" dirty="0" smtClean="0">
                <a:solidFill>
                  <a:schemeClr val="tx1"/>
                </a:solidFill>
              </a:rPr>
              <a:t>Этапы развития самостоятельности</a:t>
            </a:r>
            <a:endParaRPr lang="ru-RU" altLang="ru-RU" sz="4000" dirty="0" smtClean="0">
              <a:solidFill>
                <a:schemeClr val="tx1"/>
              </a:solidFill>
            </a:endParaRP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512" y="1124745"/>
            <a:ext cx="8856984" cy="2304255"/>
          </a:xfrm>
          <a:solidFill>
            <a:srgbClr val="FFFFCC"/>
          </a:solidFill>
        </p:spPr>
        <p:txBody>
          <a:bodyPr>
            <a:normAutofit/>
          </a:bodyPr>
          <a:lstStyle/>
          <a:p>
            <a:pPr marL="0" indent="0" algn="just" eaLnBrk="1" hangingPunct="1">
              <a:lnSpc>
                <a:spcPct val="80000"/>
              </a:lnSpc>
              <a:buFontTx/>
              <a:buNone/>
            </a:pPr>
            <a:r>
              <a:rPr lang="ru-RU" altLang="ru-RU" sz="2800" b="1" i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Третий этап</a:t>
            </a:r>
            <a:r>
              <a:rPr lang="ru-RU" altLang="ru-RU" sz="28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alt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Творческое применение умений в новой ситуации (самостоятельный перенос действия в новые предметные условия и ситуации). На этом этапе уже ребёнок в коллективной деятельности выступает в роли носителя образцов и нормативов деятельности. </a:t>
            </a:r>
          </a:p>
        </p:txBody>
      </p:sp>
      <p:sp>
        <p:nvSpPr>
          <p:cNvPr id="4" name="Стрелка вниз 3"/>
          <p:cNvSpPr/>
          <p:nvPr/>
        </p:nvSpPr>
        <p:spPr>
          <a:xfrm>
            <a:off x="4427984" y="3429000"/>
            <a:ext cx="504056" cy="1152128"/>
          </a:xfrm>
          <a:prstGeom prst="downArrow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691680" y="4581128"/>
            <a:ext cx="6192688" cy="1368152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Актуальная зона развития</a:t>
            </a:r>
            <a:endParaRPr lang="ru-RU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5133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85775"/>
            <a:ext cx="8229600" cy="114300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/>
          <a:p>
            <a:pPr eaLnBrk="1" hangingPunct="1"/>
            <a:r>
              <a:rPr lang="ru-RU" altLang="ru-RU" sz="3200" b="1" dirty="0" smtClean="0">
                <a:solidFill>
                  <a:schemeClr val="tx1"/>
                </a:solidFill>
              </a:rPr>
              <a:t>Ещё немного об этапе творческого применения умений 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47825"/>
            <a:ext cx="8229600" cy="4525963"/>
          </a:xfrm>
        </p:spPr>
        <p:txBody>
          <a:bodyPr>
            <a:normAutofit/>
          </a:bodyPr>
          <a:lstStyle/>
          <a:p>
            <a:pPr marL="0" indent="0" algn="just" eaLnBrk="1" hangingPunct="1">
              <a:lnSpc>
                <a:spcPct val="80000"/>
              </a:lnSpc>
              <a:buFontTx/>
              <a:buNone/>
            </a:pPr>
            <a:r>
              <a:rPr lang="ru-RU" altLang="ru-RU" sz="2400" dirty="0" smtClean="0"/>
              <a:t>Это этап максимально возможного активного отношения ребёнка к осваиваемой деятельности, он помогает решать известную проблему трансформации </a:t>
            </a:r>
            <a:r>
              <a:rPr lang="ru-RU" altLang="ru-RU" sz="2400" b="1" dirty="0" smtClean="0"/>
              <a:t>«знаемого» </a:t>
            </a:r>
            <a:r>
              <a:rPr lang="ru-RU" altLang="ru-RU" sz="2400" dirty="0" smtClean="0"/>
              <a:t>в </a:t>
            </a:r>
            <a:r>
              <a:rPr lang="ru-RU" altLang="ru-RU" sz="2400" b="1" dirty="0" smtClean="0"/>
              <a:t>«реально действующее».</a:t>
            </a:r>
            <a:r>
              <a:rPr lang="ru-RU" altLang="ru-RU" sz="2400" dirty="0" smtClean="0"/>
              <a:t> При этом последний этап в развитии деятельности, с одной стороны, позволяет ребёнку использовать усвоенный материал не шаблонно, а творчески, способствует развитию позиции субъекта деятельности, помогает увидеть смысл предметов и явлений; с другой стороны, задавая другим нормы и образцы деятельности, демонстрируя способы её выполнения, ребёнок учится контролировать и оценивать других, а затем и себя, что исключительно важно в плане формирования психологической готовности к школьному обучению.</a:t>
            </a:r>
          </a:p>
        </p:txBody>
      </p:sp>
    </p:spTree>
    <p:extLst>
      <p:ext uri="{BB962C8B-B14F-4D97-AF65-F5344CB8AC3E}">
        <p14:creationId xmlns:p14="http://schemas.microsoft.com/office/powerpoint/2010/main" val="3350928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0716" y="5000378"/>
            <a:ext cx="2473052" cy="130894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solidFill>
                  <a:schemeClr val="tx2">
                    <a:lumMod val="75000"/>
                  </a:schemeClr>
                </a:solidFill>
              </a:rPr>
              <a:t>Первичные представления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136221" y="3717011"/>
            <a:ext cx="2556815" cy="1313757"/>
          </a:xfrm>
          <a:prstGeom prst="roundRect">
            <a:avLst/>
          </a:prstGeom>
          <a:solidFill>
            <a:srgbClr val="FF0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</a:rPr>
              <a:t>Формирование</a:t>
            </a:r>
          </a:p>
          <a:p>
            <a:pPr algn="ctr">
              <a:defRPr/>
            </a:pP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</a:rPr>
              <a:t>умений </a:t>
            </a:r>
            <a:endParaRPr lang="ru-RU" sz="24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037538" y="2352249"/>
            <a:ext cx="2422004" cy="1395114"/>
          </a:xfrm>
          <a:prstGeom prst="roundRect">
            <a:avLst/>
          </a:prstGeom>
          <a:solidFill>
            <a:srgbClr val="FFC00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Применение умений</a:t>
            </a:r>
            <a:endParaRPr lang="ru-RU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991082" y="743938"/>
            <a:ext cx="2987824" cy="1584176"/>
          </a:xfrm>
          <a:prstGeom prst="roundRect">
            <a:avLst/>
          </a:prstGeom>
          <a:solidFill>
            <a:srgbClr val="92D05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Творческое применение умений в новой ситуации</a:t>
            </a:r>
            <a:endParaRPr lang="ru-RU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0" name="Выгнутая вверх стрелка 9"/>
          <p:cNvSpPr/>
          <p:nvPr/>
        </p:nvSpPr>
        <p:spPr>
          <a:xfrm rot="19802383">
            <a:off x="2109905" y="2535847"/>
            <a:ext cx="2614755" cy="797595"/>
          </a:xfrm>
          <a:prstGeom prst="curved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11" name="Выгнутая вверх стрелка 10"/>
          <p:cNvSpPr/>
          <p:nvPr/>
        </p:nvSpPr>
        <p:spPr>
          <a:xfrm rot="19520764">
            <a:off x="4013603" y="1087192"/>
            <a:ext cx="2421983" cy="839876"/>
          </a:xfrm>
          <a:prstGeom prst="curved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14" name="Выгнутая вверх стрелка 13"/>
          <p:cNvSpPr/>
          <p:nvPr/>
        </p:nvSpPr>
        <p:spPr>
          <a:xfrm rot="19552027">
            <a:off x="94885" y="3799878"/>
            <a:ext cx="2582301" cy="767600"/>
          </a:xfrm>
          <a:prstGeom prst="curvedDownArrow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251520" y="16041"/>
            <a:ext cx="8640960" cy="72789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solidFill>
                  <a:schemeClr val="tx2">
                    <a:lumMod val="75000"/>
                  </a:schemeClr>
                </a:solidFill>
              </a:rPr>
              <a:t>От первичных 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представлений к творческой </a:t>
            </a:r>
            <a:r>
              <a:rPr lang="ru-RU" sz="2400" b="1" dirty="0">
                <a:solidFill>
                  <a:schemeClr val="tx2">
                    <a:lumMod val="75000"/>
                  </a:schemeClr>
                </a:solidFill>
              </a:rPr>
              <a:t>деятельности</a:t>
            </a:r>
          </a:p>
        </p:txBody>
      </p:sp>
      <p:pic>
        <p:nvPicPr>
          <p:cNvPr id="12" name="Picture 10" descr="C:\Users\msi\Documents\глобус 1 пр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47" t="9062" r="9177" b="8540"/>
          <a:stretch/>
        </p:blipFill>
        <p:spPr bwMode="auto">
          <a:xfrm>
            <a:off x="80478" y="743938"/>
            <a:ext cx="3009900" cy="300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1" descr="C:\Users\msi\Documents\глобус 2 пр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78" t="4718" r="19386" b="3665"/>
          <a:stretch/>
        </p:blipFill>
        <p:spPr bwMode="auto">
          <a:xfrm>
            <a:off x="5825988" y="2320900"/>
            <a:ext cx="3318012" cy="4105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5868144" y="4725144"/>
            <a:ext cx="648072" cy="6480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7000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2204331" y="685106"/>
            <a:ext cx="4620052" cy="72008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>Инициатива ребёнка</a:t>
            </a:r>
            <a:endParaRPr lang="ru-RU" sz="28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40718" y="2204864"/>
            <a:ext cx="2592288" cy="1728192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Внутренний  </a:t>
            </a:r>
            <a:endParaRPr lang="ru-RU" sz="2400" dirty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побуждающий мотив к новой деятельности</a:t>
            </a:r>
            <a:endParaRPr lang="ru-RU" sz="24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167869" y="2197796"/>
            <a:ext cx="2736254" cy="1574998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Принятие ребёнком самостоятельных решений</a:t>
            </a:r>
            <a:endParaRPr lang="ru-RU" sz="24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180112" y="2216846"/>
            <a:ext cx="2736304" cy="1932234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2">
                    <a:lumMod val="75000"/>
                  </a:schemeClr>
                </a:solidFill>
              </a:rPr>
              <a:t>Руководящая роль ребёнка в каких-либо действиях, деятельности</a:t>
            </a:r>
            <a:endParaRPr lang="ru-RU" sz="24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083246" y="4725144"/>
            <a:ext cx="7056784" cy="1152128"/>
          </a:xfrm>
          <a:prstGeom prst="round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</a:rPr>
              <a:t>Где и как  можно реализовать все три уровня поддержки детской инициативы?</a:t>
            </a:r>
            <a:endParaRPr lang="ru-RU" sz="2800" dirty="0">
              <a:solidFill>
                <a:schemeClr val="tx2">
                  <a:lumMod val="75000"/>
                </a:schemeClr>
              </a:solidFill>
            </a:endParaRPr>
          </a:p>
        </p:txBody>
      </p:sp>
      <p:cxnSp>
        <p:nvCxnSpPr>
          <p:cNvPr id="17" name="Прямая со стрелкой 16"/>
          <p:cNvCxnSpPr/>
          <p:nvPr/>
        </p:nvCxnSpPr>
        <p:spPr>
          <a:xfrm flipH="1">
            <a:off x="1475656" y="1405186"/>
            <a:ext cx="1457350" cy="799678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4625219" y="1419511"/>
            <a:ext cx="0" cy="785353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>
            <a:endCxn id="8" idx="0"/>
          </p:cNvCxnSpPr>
          <p:nvPr/>
        </p:nvCxnSpPr>
        <p:spPr>
          <a:xfrm>
            <a:off x="6100503" y="1419511"/>
            <a:ext cx="1447761" cy="797335"/>
          </a:xfrm>
          <a:prstGeom prst="straightConnector1">
            <a:avLst/>
          </a:prstGeom>
          <a:ln w="5715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587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856"/>
            <a:ext cx="9144000" cy="664840"/>
          </a:xfrm>
          <a:solidFill>
            <a:schemeClr val="tx1">
              <a:lumMod val="50000"/>
              <a:lumOff val="50000"/>
            </a:schemeClr>
          </a:solidFill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Внутренний побуждающий мотив к новой деятельности</a:t>
            </a:r>
            <a:endParaRPr lang="ru-RU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7504" y="764704"/>
            <a:ext cx="8928992" cy="10801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совместной образовательной деятельности детей и взрослых</a:t>
            </a:r>
            <a:endParaRPr lang="ru-RU" sz="28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11" descr="C:\Users\msi\Downloads\картинки по ДО\новые карт\вопрос пр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1293" y="1988840"/>
            <a:ext cx="3562915" cy="4321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5799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856"/>
            <a:ext cx="9144000" cy="664840"/>
          </a:xfrm>
          <a:solidFill>
            <a:schemeClr val="tx1">
              <a:lumMod val="50000"/>
              <a:lumOff val="50000"/>
            </a:schemeClr>
          </a:solidFill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Внутренний побуждающий мотив к новой деятельности</a:t>
            </a:r>
            <a:endParaRPr lang="ru-RU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7504" y="764704"/>
            <a:ext cx="8928992" cy="10801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совместной образовательной деятельности детей и взрослых</a:t>
            </a:r>
            <a:endParaRPr lang="ru-RU" sz="28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37270" y="1988840"/>
            <a:ext cx="4218706" cy="4320480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Педагог создает </a:t>
            </a:r>
            <a:r>
              <a:rPr lang="ru-RU" sz="3200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условия для мотивации  ребенка к конкретной деятельности через игровую или проблемную </a:t>
            </a:r>
            <a:r>
              <a:rPr lang="ru-RU" sz="3200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ситуацию</a:t>
            </a:r>
          </a:p>
          <a:p>
            <a:endParaRPr lang="ru-RU" sz="32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004048" y="1988840"/>
            <a:ext cx="4028678" cy="432048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Дети эмоционально реагируют на ситуацию, предполагая, что надо сделать для ее </a:t>
            </a:r>
            <a:r>
              <a:rPr lang="ru-RU" sz="32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разрешения</a:t>
            </a:r>
          </a:p>
          <a:p>
            <a:endParaRPr lang="ru-RU" sz="32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Стрелка вправо 10"/>
          <p:cNvSpPr/>
          <p:nvPr/>
        </p:nvSpPr>
        <p:spPr>
          <a:xfrm>
            <a:off x="4355976" y="3933056"/>
            <a:ext cx="648072" cy="648072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0380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msi\Downloads\новые карт\91412986_large_veter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3" t="2851" r="2325" b="2667"/>
          <a:stretch/>
        </p:blipFill>
        <p:spPr bwMode="auto">
          <a:xfrm>
            <a:off x="-897" y="546478"/>
            <a:ext cx="9144897" cy="5762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7628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100-bal.ru/pars_docs/refs/49/48490/48490_html_c90d75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842" y="-323266"/>
            <a:ext cx="7632848" cy="7632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super-status.ru/uploads/posts/2015-02/1422991181_3374842-0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1088" y="1052736"/>
            <a:ext cx="5921232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1024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900igr.net/datai/okruzhajuschij-mir/Beregite-vodu/0008-002-Beregite-vodu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548680"/>
            <a:ext cx="8769454" cy="5816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4674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900igr.net/datai/okruzhajuschij-mir/Beregite-vodu/0008-002-Beregite-vodu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548680"/>
            <a:ext cx="8769454" cy="5816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static.etvnet.com/shared/img_essay/2130/sos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2507874"/>
            <a:ext cx="1454177" cy="949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http://static.etvnet.com/shared/img_essay/2130/sos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609316"/>
            <a:ext cx="1454177" cy="949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5508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490538" y="692150"/>
            <a:ext cx="8229600" cy="57626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noFill/>
          </a:ln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ru-RU" altLang="ru-RU" sz="3600" b="1" dirty="0" smtClean="0">
                <a:solidFill>
                  <a:schemeClr val="accent1">
                    <a:lumMod val="75000"/>
                  </a:schemeClr>
                </a:solidFill>
              </a:rPr>
              <a:t>Особенности современных детей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93713" y="1484313"/>
            <a:ext cx="8229600" cy="792162"/>
          </a:xfrm>
          <a:prstGeom prst="roundRect">
            <a:avLst/>
          </a:prstGeom>
          <a:solidFill>
            <a:srgbClr val="99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Повышены тревожность и агрессия:</a:t>
            </a:r>
          </a:p>
        </p:txBody>
      </p:sp>
      <p:pic>
        <p:nvPicPr>
          <p:cNvPr id="6148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2525713"/>
            <a:ext cx="3556000" cy="384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58788" y="2547938"/>
            <a:ext cx="4354512" cy="3544887"/>
          </a:xfrm>
          <a:prstGeom prst="rect">
            <a:avLst/>
          </a:prstGeom>
          <a:solidFill>
            <a:srgbClr val="FFFF99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85750" indent="-285750" algn="just">
              <a:buFontTx/>
              <a:buChar char="-"/>
              <a:defRPr/>
            </a:pPr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тревожность во время ночного сна;</a:t>
            </a:r>
          </a:p>
          <a:p>
            <a:pPr marL="285750" indent="-285750" algn="just">
              <a:buFontTx/>
              <a:buChar char="-"/>
              <a:defRPr/>
            </a:pPr>
            <a:r>
              <a:rPr lang="ru-RU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могут </a:t>
            </a:r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бить, кусать, царапать своих близких;</a:t>
            </a:r>
          </a:p>
          <a:p>
            <a:pPr marL="285750" indent="-285750" algn="just">
              <a:buFontTx/>
              <a:buChar char="-"/>
              <a:defRPr/>
            </a:pPr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часто </a:t>
            </a:r>
            <a:r>
              <a:rPr lang="ru-RU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ломают </a:t>
            </a:r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разбрасывают </a:t>
            </a:r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игрушки;</a:t>
            </a:r>
          </a:p>
          <a:p>
            <a:pPr marL="285750" indent="-285750" algn="just">
              <a:buFontTx/>
              <a:buChar char="-"/>
              <a:defRPr/>
            </a:pPr>
            <a:r>
              <a:rPr lang="ru-RU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любят </a:t>
            </a:r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спать с мягкой игрушкой;</a:t>
            </a:r>
          </a:p>
          <a:p>
            <a:pPr marL="285750" indent="-285750" algn="just">
              <a:buFontTx/>
              <a:buChar char="-"/>
              <a:defRPr/>
            </a:pPr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ru-RU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меют сильную </a:t>
            </a:r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потребность в общении, человеческом тепле и необходимой «порции» информации.</a:t>
            </a:r>
          </a:p>
        </p:txBody>
      </p:sp>
    </p:spTree>
    <p:extLst>
      <p:ext uri="{BB962C8B-B14F-4D97-AF65-F5344CB8AC3E}">
        <p14:creationId xmlns:p14="http://schemas.microsoft.com/office/powerpoint/2010/main" val="1071021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856"/>
            <a:ext cx="9144000" cy="664840"/>
          </a:xfrm>
          <a:solidFill>
            <a:schemeClr val="tx1">
              <a:lumMod val="50000"/>
              <a:lumOff val="50000"/>
            </a:schemeClr>
          </a:solidFill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Внутренний побуждающий мотив к новой деятельности</a:t>
            </a:r>
            <a:endParaRPr lang="ru-RU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7504" y="764704"/>
            <a:ext cx="8928992" cy="10801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самостоятельной, опосредованно организованной  взрослым, деятельности детей </a:t>
            </a:r>
          </a:p>
        </p:txBody>
      </p:sp>
      <p:pic>
        <p:nvPicPr>
          <p:cNvPr id="8" name="Picture 11" descr="C:\Users\msi\Downloads\картинки по ДО\новые карт\вопрос пр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1293" y="1988840"/>
            <a:ext cx="3562915" cy="4321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3106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856"/>
            <a:ext cx="9144000" cy="664840"/>
          </a:xfrm>
          <a:solidFill>
            <a:schemeClr val="tx1">
              <a:lumMod val="50000"/>
              <a:lumOff val="50000"/>
            </a:schemeClr>
          </a:solidFill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Внутренний побуждающий мотив к новой деятельности</a:t>
            </a:r>
            <a:endParaRPr lang="ru-RU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7504" y="764704"/>
            <a:ext cx="8928992" cy="10801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самостоятельной, опосредованно организованной  взрослым, деятельности детей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37270" y="1988840"/>
            <a:ext cx="4218706" cy="4320480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8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Педагог по </a:t>
            </a: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окончании  НОД подсказывает или обсуждает с детьми возможность использования полученных  первичных представлений  и умений в самостоятельной деятельности</a:t>
            </a:r>
          </a:p>
          <a:p>
            <a:endParaRPr lang="ru-RU" sz="32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004048" y="1988840"/>
            <a:ext cx="4028678" cy="38884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Дети реагируют на подсказку воспитателя и могут организовать самостоятельную деятельность в свободное </a:t>
            </a:r>
            <a:r>
              <a:rPr lang="ru-RU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время</a:t>
            </a:r>
            <a:endParaRPr lang="ru-RU" sz="32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Стрелка вправо 10"/>
          <p:cNvSpPr/>
          <p:nvPr/>
        </p:nvSpPr>
        <p:spPr>
          <a:xfrm>
            <a:off x="4355976" y="3933056"/>
            <a:ext cx="648072" cy="648072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7552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51520" y="620688"/>
            <a:ext cx="8640960" cy="1224136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buFontTx/>
              <a:buChar char="-"/>
            </a:pPr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Ребята, а у нас ведь в группе есть такое же лото, в него можно поиграть...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51520" y="2060848"/>
            <a:ext cx="8640960" cy="18002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buFontTx/>
              <a:buChar char="-"/>
            </a:pPr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 сегодня так красиво изображали героев сказки с помощью танцевальных движений. А с помощью чего еще можно  изобразить героев?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51520" y="4221088"/>
            <a:ext cx="8640960" cy="1800200"/>
          </a:xfrm>
          <a:prstGeom prst="rect">
            <a:avLst/>
          </a:prstGeom>
          <a:solidFill>
            <a:srgbClr val="99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buFontTx/>
              <a:buChar char="-"/>
            </a:pPr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Ребята, а ведь мы не обо всех животных сегодня поговорили. Как же нам узнать о других животных?</a:t>
            </a:r>
          </a:p>
        </p:txBody>
      </p:sp>
    </p:spTree>
    <p:extLst>
      <p:ext uri="{BB962C8B-B14F-4D97-AF65-F5344CB8AC3E}">
        <p14:creationId xmlns:p14="http://schemas.microsoft.com/office/powerpoint/2010/main" val="3873492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856"/>
            <a:ext cx="9144000" cy="664840"/>
          </a:xfrm>
          <a:solidFill>
            <a:schemeClr val="tx1">
              <a:lumMod val="50000"/>
              <a:lumOff val="50000"/>
            </a:schemeClr>
          </a:solidFill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Внутренний побуждающий мотив к новой деятельности</a:t>
            </a:r>
            <a:endParaRPr lang="ru-RU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7504" y="764704"/>
            <a:ext cx="8928992" cy="10801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самостоятельной, опосредованно организованной  взрослым, деятельности детей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37270" y="2492896"/>
            <a:ext cx="4218706" cy="3240360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800" dirty="0" smtClean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Педагог изменяет </a:t>
            </a: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предметно-пространственную среду, например, достает из ящика цветные мелки и </a:t>
            </a:r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бумагу</a:t>
            </a:r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3200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004048" y="2492896"/>
            <a:ext cx="4028678" cy="324036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Дети обращают внимание на изменившуюся среду и, при желании, могут организовать деятельность в новой </a:t>
            </a:r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среде</a:t>
            </a:r>
            <a:endParaRPr lang="ru-RU" sz="32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Стрелка вправо 10"/>
          <p:cNvSpPr/>
          <p:nvPr/>
        </p:nvSpPr>
        <p:spPr>
          <a:xfrm>
            <a:off x="4355976" y="3933056"/>
            <a:ext cx="648072" cy="648072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5250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semyafamily.ru/fotografii/semya2395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35" b="11576"/>
          <a:stretch/>
        </p:blipFill>
        <p:spPr bwMode="auto">
          <a:xfrm>
            <a:off x="323528" y="836712"/>
            <a:ext cx="8352928" cy="5119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1964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856"/>
            <a:ext cx="9144000" cy="664840"/>
          </a:xfrm>
          <a:solidFill>
            <a:schemeClr val="tx1">
              <a:lumMod val="50000"/>
              <a:lumOff val="50000"/>
            </a:schemeClr>
          </a:solidFill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Внутренний побуждающий мотив к новой деятельности</a:t>
            </a:r>
            <a:endParaRPr lang="ru-RU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7504" y="764704"/>
            <a:ext cx="8928992" cy="10801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самостоятельной </a:t>
            </a:r>
            <a:r>
              <a:rPr lang="ru-RU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деятельности </a:t>
            </a:r>
            <a:r>
              <a:rPr lang="ru-RU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детей по выбору </a:t>
            </a:r>
            <a:endParaRPr lang="ru-RU" sz="28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11" descr="C:\Users\msi\Downloads\картинки по ДО\новые карт\вопрос пр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1293" y="1988840"/>
            <a:ext cx="3562915" cy="4321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4386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856"/>
            <a:ext cx="9144000" cy="664840"/>
          </a:xfrm>
          <a:solidFill>
            <a:schemeClr val="tx1">
              <a:lumMod val="50000"/>
              <a:lumOff val="50000"/>
            </a:schemeClr>
          </a:solidFill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Внутренний побуждающий мотив к новой деятельности</a:t>
            </a:r>
            <a:endParaRPr lang="ru-RU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7504" y="764704"/>
            <a:ext cx="8928992" cy="10801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самостоятельной </a:t>
            </a:r>
            <a:r>
              <a:rPr lang="ru-RU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деятельности </a:t>
            </a:r>
            <a:r>
              <a:rPr lang="ru-RU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детей по выбору </a:t>
            </a:r>
            <a:endParaRPr lang="ru-RU" sz="28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37270" y="2348880"/>
            <a:ext cx="4218706" cy="3672408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Педагог дает </a:t>
            </a: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возможность детям действовать по выбору, может помочь с организацией деятельности, если  это необходимо </a:t>
            </a:r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детям</a:t>
            </a:r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004048" y="2348880"/>
            <a:ext cx="4028678" cy="367240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 желании дети могут  организовать любую деятельность</a:t>
            </a:r>
          </a:p>
        </p:txBody>
      </p:sp>
      <p:sp>
        <p:nvSpPr>
          <p:cNvPr id="11" name="Стрелка вправо 10"/>
          <p:cNvSpPr/>
          <p:nvPr/>
        </p:nvSpPr>
        <p:spPr>
          <a:xfrm>
            <a:off x="4355976" y="3933056"/>
            <a:ext cx="648072" cy="648072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0171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dist.co1858.ru/pluginfile.php/4715/mod_forum/post/329/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718890"/>
            <a:ext cx="6218266" cy="5674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0877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856"/>
            <a:ext cx="9144000" cy="664840"/>
          </a:xfrm>
          <a:solidFill>
            <a:schemeClr val="tx1">
              <a:lumMod val="50000"/>
              <a:lumOff val="50000"/>
            </a:schemeClr>
          </a:solidFill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Принятие ребенком самостоятельных решений</a:t>
            </a:r>
            <a:endParaRPr lang="ru-RU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7504" y="764704"/>
            <a:ext cx="8928992" cy="10801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совместной образовательной деятельности детей и взрослых</a:t>
            </a:r>
          </a:p>
        </p:txBody>
      </p:sp>
      <p:pic>
        <p:nvPicPr>
          <p:cNvPr id="8" name="Picture 11" descr="C:\Users\msi\Downloads\картинки по ДО\новые карт\вопрос пр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1293" y="1988840"/>
            <a:ext cx="3562915" cy="4321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9627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856"/>
            <a:ext cx="9144000" cy="664840"/>
          </a:xfrm>
          <a:solidFill>
            <a:schemeClr val="tx1">
              <a:lumMod val="50000"/>
              <a:lumOff val="50000"/>
            </a:schemeClr>
          </a:solidFill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Принятие ребенком самостоятельных решений</a:t>
            </a:r>
            <a:endParaRPr lang="ru-RU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7504" y="764704"/>
            <a:ext cx="8928992" cy="10801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совместной образовательной деятельности детей и взрослых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37270" y="2381250"/>
            <a:ext cx="4218706" cy="3496022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Педагог дает </a:t>
            </a: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ребёнку возможность выбрать способ действия на одном-двух  этапах НОД, предлагает разные </a:t>
            </a:r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варианты</a:t>
            </a:r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004048" y="2381250"/>
            <a:ext cx="4028678" cy="349602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Дети выбирают свой или один из предложенных способов действия и реализуют его</a:t>
            </a:r>
          </a:p>
        </p:txBody>
      </p:sp>
      <p:sp>
        <p:nvSpPr>
          <p:cNvPr id="11" name="Стрелка вправо 10"/>
          <p:cNvSpPr/>
          <p:nvPr/>
        </p:nvSpPr>
        <p:spPr>
          <a:xfrm>
            <a:off x="4355976" y="3933056"/>
            <a:ext cx="648072" cy="648072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7060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 bwMode="auto">
          <a:xfrm>
            <a:off x="490538" y="692150"/>
            <a:ext cx="8229600" cy="57626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noFill/>
          </a:ln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ru-RU" altLang="ru-RU" sz="3600" b="1" dirty="0" smtClean="0">
                <a:solidFill>
                  <a:schemeClr val="accent1">
                    <a:lumMod val="75000"/>
                  </a:schemeClr>
                </a:solidFill>
              </a:rPr>
              <a:t>Особенности современных детей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93713" y="1484313"/>
            <a:ext cx="8229600" cy="1008062"/>
          </a:xfrm>
          <a:prstGeom prst="roundRect">
            <a:avLst/>
          </a:prstGeom>
          <a:solidFill>
            <a:srgbClr val="99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ru-RU" sz="2400" b="1" dirty="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Настойчивость и требовательность,  нежелание 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слепо подчиняться указаниям взрослых: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1295" y="2708920"/>
            <a:ext cx="4245376" cy="3450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2582862"/>
            <a:ext cx="4784725" cy="3798465"/>
          </a:xfrm>
          <a:prstGeom prst="rect">
            <a:avLst/>
          </a:prstGeom>
          <a:solidFill>
            <a:srgbClr val="FFFF99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285750" indent="-285750" algn="just">
              <a:buFontTx/>
              <a:buChar char="-"/>
              <a:defRPr/>
            </a:pPr>
            <a:r>
              <a:rPr lang="ru-RU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врождённое </a:t>
            </a:r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стремление к самореализации;</a:t>
            </a:r>
          </a:p>
          <a:p>
            <a:pPr marL="285750" indent="-285750" algn="just">
              <a:buFontTx/>
              <a:buChar char="-"/>
              <a:defRPr/>
            </a:pPr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проявление своей деятельной натуры;</a:t>
            </a:r>
          </a:p>
          <a:p>
            <a:pPr marL="285750" indent="-285750" algn="just">
              <a:buFontTx/>
              <a:buChar char="-"/>
              <a:defRPr/>
            </a:pPr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ранняя активность;</a:t>
            </a:r>
          </a:p>
          <a:p>
            <a:pPr marL="285750" indent="-285750" algn="just">
              <a:buFontTx/>
              <a:buChar char="-"/>
              <a:defRPr/>
            </a:pPr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повышенная </a:t>
            </a:r>
            <a:r>
              <a:rPr lang="ru-RU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потребность во </a:t>
            </a:r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внимании к </a:t>
            </a:r>
            <a:r>
              <a:rPr lang="ru-RU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себе, которая может выражаться в форме требования ;</a:t>
            </a:r>
            <a:endParaRPr lang="ru-RU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Tx/>
              <a:buChar char="-"/>
              <a:defRPr/>
            </a:pPr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стремление поскорее познать окружающий мир;</a:t>
            </a:r>
          </a:p>
          <a:p>
            <a:pPr marL="285750" indent="-285750" algn="just">
              <a:buFontTx/>
              <a:buChar char="-"/>
              <a:defRPr/>
            </a:pPr>
            <a:r>
              <a:rPr lang="ru-R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проявление любопытства и настойчивости.</a:t>
            </a:r>
          </a:p>
        </p:txBody>
      </p:sp>
    </p:spTree>
    <p:extLst>
      <p:ext uri="{BB962C8B-B14F-4D97-AF65-F5344CB8AC3E}">
        <p14:creationId xmlns:p14="http://schemas.microsoft.com/office/powerpoint/2010/main" val="2735667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lib-revda.ru/files/detsad-90456-139781439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9155" y="1517154"/>
            <a:ext cx="6283205" cy="4712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76672" y="692696"/>
            <a:ext cx="8568952" cy="79208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«Море волнуется раз» на новый лад</a:t>
            </a:r>
            <a:endParaRPr lang="ru-RU" sz="3200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1303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childcamp.com.ua/_Content/detskiy-lager-tsarskiy/Images/Camp/summercam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319" y="2009328"/>
            <a:ext cx="8732169" cy="4136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32319" y="692696"/>
            <a:ext cx="8588153" cy="100811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Давайте изобразим героев сказки. Подумайте, как это можно сделать?</a:t>
            </a:r>
            <a:endParaRPr lang="ru-RU" sz="36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6358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detsad-13.ucoz.com/_nw/1/s8328323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268760"/>
            <a:ext cx="6561385" cy="4921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7544" y="72480"/>
            <a:ext cx="8352928" cy="10801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вы думаете, а что будет дальше?</a:t>
            </a:r>
            <a:endParaRPr lang="ru-RU" sz="36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9566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856"/>
            <a:ext cx="9144000" cy="664840"/>
          </a:xfrm>
          <a:solidFill>
            <a:schemeClr val="tx1">
              <a:lumMod val="50000"/>
              <a:lumOff val="50000"/>
            </a:schemeClr>
          </a:solidFill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Принятие ребенком самостоятельных решений</a:t>
            </a:r>
            <a:endParaRPr lang="ru-RU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7504" y="764704"/>
            <a:ext cx="8928992" cy="10801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самостоятельной, опосредованно организованной  взрослым, деятельности детей </a:t>
            </a:r>
          </a:p>
        </p:txBody>
      </p:sp>
      <p:pic>
        <p:nvPicPr>
          <p:cNvPr id="8" name="Picture 11" descr="C:\Users\msi\Downloads\картинки по ДО\новые карт\вопрос пр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1293" y="1988840"/>
            <a:ext cx="3562915" cy="4321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2112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856"/>
            <a:ext cx="9144000" cy="664840"/>
          </a:xfrm>
          <a:solidFill>
            <a:schemeClr val="tx1">
              <a:lumMod val="50000"/>
              <a:lumOff val="50000"/>
            </a:schemeClr>
          </a:solidFill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Принятие ребенком самостоятельных решений</a:t>
            </a:r>
            <a:endParaRPr lang="ru-RU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7504" y="764704"/>
            <a:ext cx="8928992" cy="10801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самостоятельной, опосредованно организованной  взрослым, деятельности детей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37270" y="1988840"/>
            <a:ext cx="4218706" cy="4104456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Педагог дает </a:t>
            </a: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ребёнку возможность выбора способов действия на всех этапах самостоятельной деятельности,  может предложить разные </a:t>
            </a:r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варианты</a:t>
            </a:r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004048" y="1988840"/>
            <a:ext cx="4028678" cy="410445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Дети включаются в самостоятельную деятельность в свободное время, выбирают свои способы действия или способы действия, предложенные воспитателем</a:t>
            </a:r>
          </a:p>
        </p:txBody>
      </p:sp>
      <p:sp>
        <p:nvSpPr>
          <p:cNvPr id="11" name="Стрелка вправо 10"/>
          <p:cNvSpPr/>
          <p:nvPr/>
        </p:nvSpPr>
        <p:spPr>
          <a:xfrm>
            <a:off x="4355976" y="3933056"/>
            <a:ext cx="648072" cy="648072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3170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www.maam.ru/upload/blogs/9201a2872e03ff915c353c8a6e08e7f1.jp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844824"/>
            <a:ext cx="6912768" cy="4596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51520" y="548680"/>
            <a:ext cx="8640960" cy="108012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Ребята, а корабль можно выложить из кубиков или построить из стульчиков</a:t>
            </a:r>
            <a:endParaRPr lang="ru-RU" sz="32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8858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856"/>
            <a:ext cx="9144000" cy="664840"/>
          </a:xfrm>
          <a:solidFill>
            <a:schemeClr val="tx1">
              <a:lumMod val="50000"/>
              <a:lumOff val="50000"/>
            </a:schemeClr>
          </a:solidFill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Принятие ребенком самостоятельных решений</a:t>
            </a:r>
            <a:endParaRPr lang="ru-RU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7504" y="764704"/>
            <a:ext cx="8928992" cy="10801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самостоятельной деятельности детей по выбору </a:t>
            </a:r>
          </a:p>
        </p:txBody>
      </p:sp>
      <p:pic>
        <p:nvPicPr>
          <p:cNvPr id="8" name="Picture 11" descr="C:\Users\msi\Downloads\картинки по ДО\новые карт\вопрос пр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1293" y="1988840"/>
            <a:ext cx="3562915" cy="4321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51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856"/>
            <a:ext cx="9144000" cy="664840"/>
          </a:xfrm>
          <a:solidFill>
            <a:schemeClr val="tx1">
              <a:lumMod val="50000"/>
              <a:lumOff val="50000"/>
            </a:schemeClr>
          </a:solidFill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Принятие ребенком самостоятельных решений</a:t>
            </a:r>
            <a:endParaRPr lang="ru-RU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7504" y="764704"/>
            <a:ext cx="8928992" cy="10801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самостоятельной деятельности детей по выбору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37270" y="1988840"/>
            <a:ext cx="4218706" cy="4104456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Педагог дает </a:t>
            </a: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возможность детям действовать по выбору, может помочь с организацией деятельности, если  это необходимо детям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004048" y="3140968"/>
            <a:ext cx="4028678" cy="18002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Дети сами решают, что и как делать</a:t>
            </a:r>
          </a:p>
        </p:txBody>
      </p:sp>
      <p:sp>
        <p:nvSpPr>
          <p:cNvPr id="11" name="Стрелка вправо 10"/>
          <p:cNvSpPr/>
          <p:nvPr/>
        </p:nvSpPr>
        <p:spPr>
          <a:xfrm>
            <a:off x="4355976" y="3933056"/>
            <a:ext cx="648072" cy="648072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4610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cdn01.ru/files/users/images/4a/da/4adacaf036cf4a912b5cbf87db0b96b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069" y="908720"/>
            <a:ext cx="8368202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117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856"/>
            <a:ext cx="9144000" cy="664840"/>
          </a:xfrm>
          <a:solidFill>
            <a:schemeClr val="tx1">
              <a:lumMod val="50000"/>
              <a:lumOff val="50000"/>
            </a:schemeClr>
          </a:solidFill>
        </p:spPr>
        <p:txBody>
          <a:bodyPr>
            <a:no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Руководящая роль ребёнка в каких-либо действиях, деятельности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07504" y="764704"/>
            <a:ext cx="8928992" cy="10801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совместной образовательной деятельности детей и взрослых</a:t>
            </a:r>
          </a:p>
        </p:txBody>
      </p:sp>
      <p:pic>
        <p:nvPicPr>
          <p:cNvPr id="8" name="Picture 11" descr="C:\Users\msi\Downloads\картинки по ДО\новые карт\вопрос пр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1293" y="1988840"/>
            <a:ext cx="3562915" cy="4321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3344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6"/>
          <p:cNvSpPr>
            <a:spLocks noChangeArrowheads="1"/>
          </p:cNvSpPr>
          <p:nvPr/>
        </p:nvSpPr>
        <p:spPr bwMode="auto">
          <a:xfrm>
            <a:off x="539552" y="1052736"/>
            <a:ext cx="8136904" cy="4955203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just" eaLnBrk="1" hangingPunct="1">
              <a:defRPr/>
            </a:pPr>
            <a:r>
              <a:rPr lang="ru-RU" altLang="ru-RU" b="1" dirty="0" smtClean="0">
                <a:solidFill>
                  <a:schemeClr val="tx2">
                    <a:lumMod val="75000"/>
                  </a:schemeClr>
                </a:solidFill>
              </a:rPr>
              <a:t>    </a:t>
            </a:r>
            <a:r>
              <a:rPr lang="ru-RU" altLang="ru-RU" sz="3600" b="1" dirty="0" smtClean="0">
                <a:solidFill>
                  <a:schemeClr val="tx2">
                    <a:lumMod val="75000"/>
                  </a:schemeClr>
                </a:solidFill>
              </a:rPr>
              <a:t>Современные дети обладают новым типом сознания – системно-смысловым, а не системно-структурным, характерным для детей прошлого века!</a:t>
            </a:r>
            <a:r>
              <a:rPr lang="ru-RU" altLang="ru-RU" sz="3600" b="1" dirty="0" smtClean="0">
                <a:solidFill>
                  <a:srgbClr val="FF0000"/>
                </a:solidFill>
              </a:rPr>
              <a:t> </a:t>
            </a:r>
          </a:p>
          <a:p>
            <a:pPr algn="r" eaLnBrk="1" hangingPunct="1">
              <a:defRPr/>
            </a:pPr>
            <a:r>
              <a:rPr lang="ru-RU" altLang="ru-RU" sz="3600" b="1" dirty="0" smtClean="0">
                <a:solidFill>
                  <a:srgbClr val="FF0000"/>
                </a:solidFill>
              </a:rPr>
              <a:t> </a:t>
            </a:r>
            <a:r>
              <a:rPr lang="ru-RU" altLang="ru-RU" sz="3200" dirty="0" smtClean="0"/>
              <a:t>(</a:t>
            </a:r>
            <a:r>
              <a:rPr lang="ru-RU" altLang="ru-RU" sz="3200" dirty="0" err="1" smtClean="0"/>
              <a:t>д.п.н</a:t>
            </a:r>
            <a:r>
              <a:rPr lang="ru-RU" altLang="ru-RU" sz="3200" dirty="0" smtClean="0"/>
              <a:t>., профессор МГПУ Н.А. Горлова, психолингвистическая школа </a:t>
            </a:r>
          </a:p>
          <a:p>
            <a:pPr algn="r" eaLnBrk="1" hangingPunct="1">
              <a:defRPr/>
            </a:pPr>
            <a:r>
              <a:rPr lang="ru-RU" altLang="ru-RU" sz="3200" dirty="0" smtClean="0"/>
              <a:t>А.А. Леонтьева)</a:t>
            </a:r>
          </a:p>
        </p:txBody>
      </p:sp>
    </p:spTree>
    <p:extLst>
      <p:ext uri="{BB962C8B-B14F-4D97-AF65-F5344CB8AC3E}">
        <p14:creationId xmlns:p14="http://schemas.microsoft.com/office/powerpoint/2010/main" val="2089884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856"/>
            <a:ext cx="9144000" cy="664840"/>
          </a:xfrm>
          <a:solidFill>
            <a:schemeClr val="tx1">
              <a:lumMod val="50000"/>
              <a:lumOff val="50000"/>
            </a:schemeClr>
          </a:solidFill>
        </p:spPr>
        <p:txBody>
          <a:bodyPr>
            <a:no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Руководящая роль ребёнка в каких-либо действиях, деятельности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07504" y="764704"/>
            <a:ext cx="8928992" cy="10801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совместной образовательной деятельности детей и взрослых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37270" y="2381250"/>
            <a:ext cx="4218706" cy="3496022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Педагог дает </a:t>
            </a: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возможность ребёнку взять на себя инициативу в парно-групповой </a:t>
            </a:r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работе на одном </a:t>
            </a: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 этапов НОД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004048" y="2381250"/>
            <a:ext cx="4028678" cy="349602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Ребёнок организует выполнение каких-либо действий, работая в группе, паре</a:t>
            </a:r>
          </a:p>
        </p:txBody>
      </p:sp>
      <p:sp>
        <p:nvSpPr>
          <p:cNvPr id="11" name="Стрелка вправо 10"/>
          <p:cNvSpPr/>
          <p:nvPr/>
        </p:nvSpPr>
        <p:spPr>
          <a:xfrm>
            <a:off x="4355976" y="3933056"/>
            <a:ext cx="648072" cy="648072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0604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http://www.maam.ru/upload/blogs/detsad-183364-141771024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764704"/>
            <a:ext cx="7344816" cy="5505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1439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www.med.cap.ru/home/549/import/5b681ee3-bd20-4bff-bf22-7dd07a6eaf2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67" y="980728"/>
            <a:ext cx="8832981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4488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stranamasterov.ru/img4/i2013/02/25/img_071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57" b="8547"/>
          <a:stretch/>
        </p:blipFill>
        <p:spPr bwMode="auto">
          <a:xfrm>
            <a:off x="827585" y="692697"/>
            <a:ext cx="7763780" cy="5544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2749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856"/>
            <a:ext cx="9144000" cy="664840"/>
          </a:xfrm>
          <a:solidFill>
            <a:schemeClr val="tx1">
              <a:lumMod val="50000"/>
              <a:lumOff val="50000"/>
            </a:schemeClr>
          </a:solidFill>
        </p:spPr>
        <p:txBody>
          <a:bodyPr>
            <a:no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Руководящая роль ребёнка в каких-либо действиях, деятельности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07504" y="764704"/>
            <a:ext cx="8928992" cy="10801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самостоятельной, опосредованно организованной  взрослым, деятельности детей </a:t>
            </a:r>
          </a:p>
        </p:txBody>
      </p:sp>
      <p:pic>
        <p:nvPicPr>
          <p:cNvPr id="8" name="Picture 11" descr="C:\Users\msi\Downloads\картинки по ДО\новые карт\вопрос пр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1293" y="1988840"/>
            <a:ext cx="3562915" cy="4321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4510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856"/>
            <a:ext cx="9144000" cy="664840"/>
          </a:xfrm>
          <a:solidFill>
            <a:schemeClr val="tx1">
              <a:lumMod val="50000"/>
              <a:lumOff val="50000"/>
            </a:schemeClr>
          </a:solidFill>
        </p:spPr>
        <p:txBody>
          <a:bodyPr>
            <a:no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Руководящая роль ребёнка в каких-либо действиях, деятельности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07504" y="764704"/>
            <a:ext cx="8928992" cy="10801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самостоятельной, опосредованно организованной  взрослым, деятельности детей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37270" y="1988840"/>
            <a:ext cx="4722762" cy="4104456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Педагог дает </a:t>
            </a: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возможность ребёнку взять на себя инициативу в организации деятельности. Взрослый может включиться как ведомый участник (ребёнок – учитель, взрослый - ученик)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508104" y="1988840"/>
            <a:ext cx="3524622" cy="410445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Дети организуют  самостоятельную деятельность в свободное время, вовлекая других участников (сверстников, взрослых)</a:t>
            </a:r>
          </a:p>
        </p:txBody>
      </p:sp>
      <p:sp>
        <p:nvSpPr>
          <p:cNvPr id="11" name="Стрелка вправо 10"/>
          <p:cNvSpPr/>
          <p:nvPr/>
        </p:nvSpPr>
        <p:spPr>
          <a:xfrm>
            <a:off x="4860032" y="3903898"/>
            <a:ext cx="648072" cy="648072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1730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www.teamyou.co/wp-content/uploads/2015/11/create-positive-behavior-environment-teachers-fold-code-conduct-otherlessons-1024x5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848122"/>
            <a:ext cx="8736905" cy="4359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55575" y="620688"/>
            <a:ext cx="8736905" cy="93610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что мне дальше делать, Сережа?</a:t>
            </a:r>
            <a:endParaRPr lang="ru-RU" sz="36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2719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856"/>
            <a:ext cx="9144000" cy="664840"/>
          </a:xfrm>
          <a:solidFill>
            <a:schemeClr val="tx1">
              <a:lumMod val="50000"/>
              <a:lumOff val="50000"/>
            </a:schemeClr>
          </a:solidFill>
        </p:spPr>
        <p:txBody>
          <a:bodyPr>
            <a:no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Руководящая роль ребёнка в каких-либо действиях, деятельности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07504" y="764704"/>
            <a:ext cx="8928992" cy="10801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самостоятельной деятельности детей по выбору </a:t>
            </a:r>
          </a:p>
        </p:txBody>
      </p:sp>
      <p:pic>
        <p:nvPicPr>
          <p:cNvPr id="8" name="Picture 11" descr="C:\Users\msi\Downloads\картинки по ДО\новые карт\вопрос пр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1293" y="1988840"/>
            <a:ext cx="3562915" cy="4321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1056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856"/>
            <a:ext cx="9144000" cy="664840"/>
          </a:xfrm>
          <a:solidFill>
            <a:schemeClr val="tx1">
              <a:lumMod val="50000"/>
              <a:lumOff val="50000"/>
            </a:schemeClr>
          </a:solidFill>
        </p:spPr>
        <p:txBody>
          <a:bodyPr>
            <a:noAutofit/>
          </a:bodyPr>
          <a:lstStyle/>
          <a:p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Руководящая роль ребёнка в каких-либо действиях, деятельности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07504" y="764704"/>
            <a:ext cx="8928992" cy="10801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самостоятельной деятельности детей по выбору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37270" y="2420888"/>
            <a:ext cx="4218706" cy="2808312"/>
          </a:xfrm>
          <a:prstGeom prst="rect">
            <a:avLst/>
          </a:prstGeom>
          <a:solidFill>
            <a:srgbClr val="FF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Педагог дает </a:t>
            </a:r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возможность детям действовать по выбору, сам становится наблюдателем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004048" y="2420888"/>
            <a:ext cx="4028678" cy="280831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Ребёнок сам организует деятельность, подбирает участников</a:t>
            </a:r>
          </a:p>
        </p:txBody>
      </p:sp>
      <p:sp>
        <p:nvSpPr>
          <p:cNvPr id="11" name="Стрелка вправо 10"/>
          <p:cNvSpPr/>
          <p:nvPr/>
        </p:nvSpPr>
        <p:spPr>
          <a:xfrm>
            <a:off x="4355976" y="3933056"/>
            <a:ext cx="648072" cy="648072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3929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539552" y="908720"/>
            <a:ext cx="8136904" cy="5184576"/>
          </a:xfrm>
          <a:prstGeom prst="roundRect">
            <a:avLst/>
          </a:prstGeom>
          <a:solidFill>
            <a:srgbClr val="99FF99"/>
          </a:solidFill>
          <a:ln>
            <a:solidFill>
              <a:srgbClr val="99FF99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3200" dirty="0" smtClean="0">
                <a:solidFill>
                  <a:schemeClr val="tx2">
                    <a:lumMod val="75000"/>
                  </a:schemeClr>
                </a:solidFill>
              </a:rPr>
              <a:t>   «Обучать деятельности </a:t>
            </a:r>
            <a:r>
              <a:rPr lang="ru-RU" sz="3200" dirty="0">
                <a:solidFill>
                  <a:schemeClr val="tx2">
                    <a:lumMod val="75000"/>
                  </a:schemeClr>
                </a:solidFill>
              </a:rPr>
              <a:t>– это значит делать учение </a:t>
            </a:r>
            <a:r>
              <a:rPr lang="ru-RU" sz="3200" b="1" dirty="0">
                <a:solidFill>
                  <a:schemeClr val="tx2">
                    <a:lumMod val="75000"/>
                  </a:schemeClr>
                </a:solidFill>
              </a:rPr>
              <a:t>мотивированным</a:t>
            </a:r>
            <a:r>
              <a:rPr lang="ru-RU" sz="3200" dirty="0">
                <a:solidFill>
                  <a:schemeClr val="tx2">
                    <a:lumMod val="75000"/>
                  </a:schemeClr>
                </a:solidFill>
              </a:rPr>
              <a:t>, учить ребенка </a:t>
            </a:r>
            <a:r>
              <a:rPr lang="ru-RU" sz="3200" dirty="0" smtClean="0">
                <a:solidFill>
                  <a:schemeClr val="tx2">
                    <a:lumMod val="75000"/>
                  </a:schemeClr>
                </a:solidFill>
              </a:rPr>
              <a:t>самостоятельно </a:t>
            </a:r>
            <a:r>
              <a:rPr lang="ru-RU" sz="3200" b="1" dirty="0">
                <a:solidFill>
                  <a:schemeClr val="tx2">
                    <a:lumMod val="75000"/>
                  </a:schemeClr>
                </a:solidFill>
              </a:rPr>
              <a:t>ставить перед собой цель</a:t>
            </a:r>
            <a:r>
              <a:rPr lang="ru-RU" sz="3200" dirty="0">
                <a:solidFill>
                  <a:schemeClr val="tx2">
                    <a:lumMod val="75000"/>
                  </a:schemeClr>
                </a:solidFill>
              </a:rPr>
              <a:t> и </a:t>
            </a:r>
            <a:r>
              <a:rPr lang="ru-RU" sz="3200" b="1" dirty="0">
                <a:solidFill>
                  <a:schemeClr val="tx2">
                    <a:lumMod val="75000"/>
                  </a:schemeClr>
                </a:solidFill>
              </a:rPr>
              <a:t>находить пути</a:t>
            </a:r>
            <a:r>
              <a:rPr lang="ru-RU" sz="3200" dirty="0">
                <a:solidFill>
                  <a:schemeClr val="tx2">
                    <a:lumMod val="75000"/>
                  </a:schemeClr>
                </a:solidFill>
              </a:rPr>
              <a:t>, в том числе средства, ее достижения (т.е. оптимально </a:t>
            </a:r>
            <a:r>
              <a:rPr lang="ru-RU" sz="3200" dirty="0" smtClean="0">
                <a:solidFill>
                  <a:schemeClr val="tx2">
                    <a:lumMod val="75000"/>
                  </a:schemeClr>
                </a:solidFill>
              </a:rPr>
              <a:t>организовывать </a:t>
            </a:r>
            <a:r>
              <a:rPr lang="ru-RU" sz="3200" dirty="0">
                <a:solidFill>
                  <a:schemeClr val="tx2">
                    <a:lumMod val="75000"/>
                  </a:schemeClr>
                </a:solidFill>
              </a:rPr>
              <a:t>свою деятельность), </a:t>
            </a:r>
            <a:r>
              <a:rPr lang="ru-RU" sz="3200" dirty="0" smtClean="0">
                <a:solidFill>
                  <a:schemeClr val="tx2">
                    <a:lumMod val="75000"/>
                  </a:schemeClr>
                </a:solidFill>
              </a:rPr>
              <a:t>помогать </a:t>
            </a:r>
            <a:r>
              <a:rPr lang="ru-RU" sz="3200" dirty="0">
                <a:solidFill>
                  <a:schemeClr val="tx2">
                    <a:lumMod val="75000"/>
                  </a:schemeClr>
                </a:solidFill>
              </a:rPr>
              <a:t>ребенку сформировать у себя умения контроля и самоконтроля, оценки и </a:t>
            </a:r>
            <a:r>
              <a:rPr lang="ru-RU" sz="3200" dirty="0" smtClean="0">
                <a:solidFill>
                  <a:schemeClr val="tx2">
                    <a:lumMod val="75000"/>
                  </a:schemeClr>
                </a:solidFill>
              </a:rPr>
              <a:t>самооценки»</a:t>
            </a:r>
          </a:p>
          <a:p>
            <a:pPr algn="r"/>
            <a:r>
              <a:rPr lang="ru-RU" sz="3200" i="1" dirty="0" smtClean="0">
                <a:solidFill>
                  <a:schemeClr val="tx2">
                    <a:lumMod val="75000"/>
                  </a:schemeClr>
                </a:solidFill>
              </a:rPr>
              <a:t>(А. А. Леонтьев)</a:t>
            </a:r>
            <a:r>
              <a:rPr lang="ru-RU" sz="32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endParaRPr lang="ru-RU" sz="320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271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539552" y="908720"/>
            <a:ext cx="8136904" cy="4104456"/>
          </a:xfrm>
          <a:prstGeom prst="roundRect">
            <a:avLst/>
          </a:prstGeom>
          <a:solidFill>
            <a:srgbClr val="99FF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tx2">
                    <a:lumMod val="75000"/>
                  </a:schemeClr>
                </a:solidFill>
              </a:rPr>
              <a:t>Главные смысловые ориентации детей основываются на разрешении следующих вопросов: «Зачем я в этом мире?», «Зачем мир вокруг меня?» и «Зачем я буду </a:t>
            </a:r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</a:rPr>
              <a:t>это делать?». </a:t>
            </a:r>
            <a:endParaRPr lang="ru-RU" sz="36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724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289620" y="68238"/>
            <a:ext cx="8712968" cy="864096"/>
          </a:xfrm>
          <a:prstGeom prst="roundRect">
            <a:avLst/>
          </a:prstGeom>
          <a:solidFill>
            <a:srgbClr val="99FF99"/>
          </a:solidFill>
          <a:ln>
            <a:solidFill>
              <a:srgbClr val="99FF99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Этапы деятельности</a:t>
            </a:r>
            <a:endParaRPr lang="ru-RU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81286" y="1052736"/>
            <a:ext cx="8712968" cy="5400600"/>
          </a:xfrm>
          <a:prstGeom prst="roundRect">
            <a:avLst/>
          </a:prstGeom>
          <a:solidFill>
            <a:srgbClr val="FFFF99"/>
          </a:solidFill>
          <a:ln>
            <a:solidFill>
              <a:srgbClr val="FFFF99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>1. Мотивационный этап </a:t>
            </a: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</a:rPr>
              <a:t>(создание условий для возникновения внутреннего побуждающего мотива к новой деятельности).</a:t>
            </a: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</a:p>
          <a:p>
            <a:pPr algn="just"/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>2. Ориентировочный этап </a:t>
            </a: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</a:rPr>
              <a:t>(формулирование целей деятельности, подбор средств).</a:t>
            </a:r>
          </a:p>
          <a:p>
            <a:pPr algn="just"/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>3. Исполнительский этап </a:t>
            </a: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</a:rPr>
              <a:t>(реализация самой деятельности, получение результата, подведение итогов).</a:t>
            </a:r>
          </a:p>
          <a:p>
            <a:pPr algn="just"/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>4. Рефлексивный этап </a:t>
            </a: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</a:rPr>
              <a:t>(«взгляд назад», выражение  своих эмоций по итогам деятельности).</a:t>
            </a:r>
          </a:p>
          <a:p>
            <a:pPr algn="just"/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>5. Перспективный этап </a:t>
            </a:r>
            <a:r>
              <a:rPr lang="ru-RU" sz="2800" dirty="0" smtClean="0">
                <a:solidFill>
                  <a:schemeClr val="tx2">
                    <a:lumMod val="75000"/>
                  </a:schemeClr>
                </a:solidFill>
              </a:rPr>
              <a:t>(выход на самостоятельную деятельность детей).</a:t>
            </a:r>
          </a:p>
        </p:txBody>
      </p:sp>
    </p:spTree>
    <p:extLst>
      <p:ext uri="{BB962C8B-B14F-4D97-AF65-F5344CB8AC3E}">
        <p14:creationId xmlns:p14="http://schemas.microsoft.com/office/powerpoint/2010/main" val="3465845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395536" y="836712"/>
            <a:ext cx="8424936" cy="5328592"/>
          </a:xfrm>
          <a:prstGeom prst="roundRect">
            <a:avLst/>
          </a:prstGeom>
          <a:solidFill>
            <a:srgbClr val="99FF99"/>
          </a:solidFill>
          <a:ln w="76200"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Проектирование игровой деятельности в </a:t>
            </a:r>
            <a:r>
              <a:rPr lang="ru-RU" sz="40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форме дидактической игры с использованием элементов проблемно-диалогической технологии</a:t>
            </a:r>
          </a:p>
        </p:txBody>
      </p:sp>
    </p:spTree>
    <p:extLst>
      <p:ext uri="{BB962C8B-B14F-4D97-AF65-F5344CB8AC3E}">
        <p14:creationId xmlns:p14="http://schemas.microsoft.com/office/powerpoint/2010/main" val="140861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9" name="AutoShape 3"/>
          <p:cNvSpPr>
            <a:spLocks noChangeArrowheads="1"/>
          </p:cNvSpPr>
          <p:nvPr/>
        </p:nvSpPr>
        <p:spPr bwMode="auto">
          <a:xfrm>
            <a:off x="2051720" y="692696"/>
            <a:ext cx="4968551" cy="648072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28575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600" dirty="0" smtClean="0">
                <a:solidFill>
                  <a:schemeClr val="tx2">
                    <a:lumMod val="50000"/>
                  </a:schemeClr>
                </a:solidFill>
              </a:rPr>
              <a:t>1. Мотивационная игра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6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1600" dirty="0" smtClean="0">
                <a:solidFill>
                  <a:srgbClr val="C90316"/>
                </a:solidFill>
              </a:rPr>
              <a:t>(играем по знакомым правилам)</a:t>
            </a:r>
            <a:endParaRPr lang="ru-RU" altLang="ru-RU" sz="1600" dirty="0">
              <a:solidFill>
                <a:srgbClr val="FF3300"/>
              </a:solidFill>
            </a:endParaRPr>
          </a:p>
        </p:txBody>
      </p:sp>
      <p:sp>
        <p:nvSpPr>
          <p:cNvPr id="152589" name="AutoShape 13"/>
          <p:cNvSpPr>
            <a:spLocks noChangeArrowheads="1"/>
          </p:cNvSpPr>
          <p:nvPr/>
        </p:nvSpPr>
        <p:spPr bwMode="auto">
          <a:xfrm>
            <a:off x="2051720" y="1556792"/>
            <a:ext cx="6192688" cy="647700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28575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ru-RU" altLang="ru-RU" sz="1600" dirty="0" smtClean="0">
                <a:solidFill>
                  <a:schemeClr val="tx2">
                    <a:lumMod val="50000"/>
                  </a:schemeClr>
                </a:solidFill>
              </a:rPr>
              <a:t>2. Затруднение </a:t>
            </a:r>
            <a:r>
              <a:rPr lang="ru-RU" altLang="ru-RU" sz="1600" dirty="0">
                <a:solidFill>
                  <a:schemeClr val="tx2">
                    <a:lumMod val="50000"/>
                  </a:schemeClr>
                </a:solidFill>
              </a:rPr>
              <a:t>в игровой ситуации </a:t>
            </a:r>
            <a:endParaRPr lang="ru-RU" altLang="ru-RU" sz="1600" dirty="0" smtClean="0">
              <a:solidFill>
                <a:schemeClr val="tx2">
                  <a:lumMod val="50000"/>
                </a:schemeClr>
              </a:solidFill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buFontTx/>
              <a:buNone/>
              <a:defRPr/>
            </a:pPr>
            <a:r>
              <a:rPr lang="ru-RU" sz="1600" dirty="0" smtClean="0">
                <a:solidFill>
                  <a:srgbClr val="C90316"/>
                </a:solidFill>
              </a:rPr>
              <a:t>(осознаем, что мы что-то ещё не знаем/не умеем)</a:t>
            </a:r>
          </a:p>
        </p:txBody>
      </p:sp>
      <p:sp>
        <p:nvSpPr>
          <p:cNvPr id="152590" name="AutoShape 14"/>
          <p:cNvSpPr>
            <a:spLocks noChangeArrowheads="1"/>
          </p:cNvSpPr>
          <p:nvPr/>
        </p:nvSpPr>
        <p:spPr bwMode="auto">
          <a:xfrm>
            <a:off x="2051720" y="2420888"/>
            <a:ext cx="6480720" cy="792088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28575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600" dirty="0" smtClean="0">
                <a:solidFill>
                  <a:schemeClr val="tx2">
                    <a:lumMod val="50000"/>
                  </a:schemeClr>
                </a:solidFill>
              </a:rPr>
              <a:t>3. Открытие </a:t>
            </a:r>
            <a:r>
              <a:rPr lang="ru-RU" altLang="ru-RU" sz="1600" dirty="0">
                <a:solidFill>
                  <a:schemeClr val="tx2">
                    <a:lumMod val="50000"/>
                  </a:schemeClr>
                </a:solidFill>
              </a:rPr>
              <a:t>нового </a:t>
            </a:r>
            <a:r>
              <a:rPr lang="ru-RU" altLang="ru-RU" sz="1600" dirty="0" smtClean="0">
                <a:solidFill>
                  <a:schemeClr val="tx2">
                    <a:lumMod val="50000"/>
                  </a:schemeClr>
                </a:solidFill>
              </a:rPr>
              <a:t>знания (</a:t>
            </a:r>
            <a:r>
              <a:rPr lang="ru-RU" altLang="ru-RU" sz="1600" i="1" dirty="0" smtClean="0">
                <a:solidFill>
                  <a:schemeClr val="tx2">
                    <a:lumMod val="50000"/>
                  </a:schemeClr>
                </a:solidFill>
              </a:rPr>
              <a:t>первичного представления</a:t>
            </a:r>
            <a:r>
              <a:rPr lang="ru-RU" altLang="ru-RU" sz="1600" dirty="0" smtClean="0">
                <a:solidFill>
                  <a:schemeClr val="tx2">
                    <a:lumMod val="50000"/>
                  </a:schemeClr>
                </a:solidFill>
              </a:rPr>
              <a:t>) </a:t>
            </a:r>
            <a:r>
              <a:rPr lang="ru-RU" altLang="ru-RU" sz="1600" dirty="0">
                <a:solidFill>
                  <a:schemeClr val="tx2">
                    <a:lumMod val="50000"/>
                  </a:schemeClr>
                </a:solidFill>
              </a:rPr>
              <a:t>или </a:t>
            </a:r>
            <a:r>
              <a:rPr lang="ru-RU" altLang="ru-RU" sz="1600" dirty="0" smtClean="0">
                <a:solidFill>
                  <a:schemeClr val="tx2">
                    <a:lumMod val="50000"/>
                  </a:schemeClr>
                </a:solidFill>
              </a:rPr>
              <a:t>умения (</a:t>
            </a:r>
            <a:r>
              <a:rPr lang="ru-RU" altLang="ru-RU" sz="1600" i="1" dirty="0" smtClean="0">
                <a:solidFill>
                  <a:schemeClr val="tx2">
                    <a:lumMod val="50000"/>
                  </a:schemeClr>
                </a:solidFill>
              </a:rPr>
              <a:t>способа действия</a:t>
            </a:r>
            <a:r>
              <a:rPr lang="ru-RU" altLang="ru-RU" sz="1600" dirty="0" smtClean="0">
                <a:solidFill>
                  <a:schemeClr val="tx2">
                    <a:lumMod val="50000"/>
                  </a:schemeClr>
                </a:solidFill>
              </a:rPr>
              <a:t>)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sz="1600" dirty="0" smtClean="0">
                <a:solidFill>
                  <a:srgbClr val="C90316"/>
                </a:solidFill>
              </a:rPr>
              <a:t>(проговариваем новые правила игры)</a:t>
            </a:r>
            <a:endParaRPr lang="ru-RU" altLang="ru-RU" sz="2000" dirty="0">
              <a:solidFill>
                <a:srgbClr val="FF0000"/>
              </a:solidFill>
            </a:endParaRPr>
          </a:p>
        </p:txBody>
      </p:sp>
      <p:sp>
        <p:nvSpPr>
          <p:cNvPr id="152591" name="AutoShape 15"/>
          <p:cNvSpPr>
            <a:spLocks noChangeArrowheads="1"/>
          </p:cNvSpPr>
          <p:nvPr/>
        </p:nvSpPr>
        <p:spPr bwMode="auto">
          <a:xfrm>
            <a:off x="2051720" y="3429000"/>
            <a:ext cx="5976664" cy="576064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28575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sz="1600" dirty="0" smtClean="0"/>
              <a:t>4. Воспроизведение нового в типовой ситуации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600" dirty="0" smtClean="0">
                <a:solidFill>
                  <a:srgbClr val="C90316"/>
                </a:solidFill>
              </a:rPr>
              <a:t>(играем по новым правилам)</a:t>
            </a:r>
          </a:p>
        </p:txBody>
      </p:sp>
      <p:sp>
        <p:nvSpPr>
          <p:cNvPr id="152592" name="AutoShape 16"/>
          <p:cNvSpPr>
            <a:spLocks noChangeArrowheads="1"/>
          </p:cNvSpPr>
          <p:nvPr/>
        </p:nvSpPr>
        <p:spPr bwMode="auto">
          <a:xfrm>
            <a:off x="2051720" y="4221087"/>
            <a:ext cx="6336704" cy="503709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28575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600" dirty="0" smtClean="0">
                <a:solidFill>
                  <a:schemeClr val="tx2">
                    <a:lumMod val="50000"/>
                  </a:schemeClr>
                </a:solidFill>
              </a:rPr>
              <a:t>5. Подведение итога и развивающие задания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600" dirty="0" smtClean="0">
                <a:solidFill>
                  <a:srgbClr val="C90316"/>
                </a:solidFill>
              </a:rPr>
              <a:t>(чему научились)</a:t>
            </a:r>
            <a:endParaRPr lang="ru-RU" altLang="ru-RU" sz="1600" dirty="0">
              <a:solidFill>
                <a:srgbClr val="C90316"/>
              </a:solidFill>
            </a:endParaRPr>
          </a:p>
        </p:txBody>
      </p:sp>
      <p:sp>
        <p:nvSpPr>
          <p:cNvPr id="152593" name="AutoShape 17"/>
          <p:cNvSpPr>
            <a:spLocks noChangeArrowheads="1"/>
          </p:cNvSpPr>
          <p:nvPr/>
        </p:nvSpPr>
        <p:spPr bwMode="auto">
          <a:xfrm>
            <a:off x="2051720" y="4797152"/>
            <a:ext cx="6336704" cy="576064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28575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600" dirty="0" smtClean="0">
                <a:solidFill>
                  <a:schemeClr val="tx2">
                    <a:lumMod val="50000"/>
                  </a:schemeClr>
                </a:solidFill>
              </a:rPr>
              <a:t>6. Рефлексия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sz="1600" dirty="0" smtClean="0">
                <a:solidFill>
                  <a:srgbClr val="C90316"/>
                </a:solidFill>
              </a:rPr>
              <a:t>(проговариваем, какие эмоции испытали)</a:t>
            </a:r>
            <a:endParaRPr lang="ru-RU" sz="1600" dirty="0" smtClean="0">
              <a:solidFill>
                <a:srgbClr val="0070C0"/>
              </a:solidFill>
              <a:latin typeface="Arial Black" pitchFamily="34" charset="0"/>
            </a:endParaRPr>
          </a:p>
        </p:txBody>
      </p:sp>
      <p:sp>
        <p:nvSpPr>
          <p:cNvPr id="19476" name="AutoShape 6"/>
          <p:cNvSpPr>
            <a:spLocks noChangeArrowheads="1"/>
          </p:cNvSpPr>
          <p:nvPr/>
        </p:nvSpPr>
        <p:spPr bwMode="auto">
          <a:xfrm>
            <a:off x="2699792" y="1351500"/>
            <a:ext cx="360362" cy="288925"/>
          </a:xfrm>
          <a:prstGeom prst="downArrow">
            <a:avLst>
              <a:gd name="adj1" fmla="val 50000"/>
              <a:gd name="adj2" fmla="val 30065"/>
            </a:avLst>
          </a:prstGeom>
          <a:solidFill>
            <a:srgbClr val="99FF99"/>
          </a:solidFill>
          <a:ln w="25400">
            <a:solidFill>
              <a:schemeClr val="accent5">
                <a:lumMod val="75000"/>
              </a:schemeClr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Verdana" pitchFamily="34" charset="0"/>
            </a:endParaRPr>
          </a:p>
        </p:txBody>
      </p:sp>
      <p:sp>
        <p:nvSpPr>
          <p:cNvPr id="19478" name="AutoShape 18"/>
          <p:cNvSpPr>
            <a:spLocks noChangeArrowheads="1"/>
          </p:cNvSpPr>
          <p:nvPr/>
        </p:nvSpPr>
        <p:spPr bwMode="auto">
          <a:xfrm>
            <a:off x="2699792" y="2175146"/>
            <a:ext cx="360362" cy="288925"/>
          </a:xfrm>
          <a:prstGeom prst="downArrow">
            <a:avLst>
              <a:gd name="adj1" fmla="val 50000"/>
              <a:gd name="adj2" fmla="val 30065"/>
            </a:avLst>
          </a:prstGeom>
          <a:solidFill>
            <a:srgbClr val="99FF99"/>
          </a:solidFill>
          <a:ln w="25400">
            <a:solidFill>
              <a:schemeClr val="accent5">
                <a:lumMod val="75000"/>
              </a:schemeClr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Verdana" pitchFamily="34" charset="0"/>
            </a:endParaRPr>
          </a:p>
        </p:txBody>
      </p:sp>
      <p:sp>
        <p:nvSpPr>
          <p:cNvPr id="19479" name="AutoShape 19"/>
          <p:cNvSpPr>
            <a:spLocks noChangeArrowheads="1"/>
          </p:cNvSpPr>
          <p:nvPr/>
        </p:nvSpPr>
        <p:spPr bwMode="auto">
          <a:xfrm>
            <a:off x="2716632" y="3163207"/>
            <a:ext cx="360362" cy="288925"/>
          </a:xfrm>
          <a:prstGeom prst="downArrow">
            <a:avLst>
              <a:gd name="adj1" fmla="val 50000"/>
              <a:gd name="adj2" fmla="val 30065"/>
            </a:avLst>
          </a:prstGeom>
          <a:solidFill>
            <a:srgbClr val="99FF99"/>
          </a:solidFill>
          <a:ln w="25400">
            <a:solidFill>
              <a:schemeClr val="accent5">
                <a:lumMod val="75000"/>
              </a:schemeClr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Verdana" pitchFamily="34" charset="0"/>
            </a:endParaRPr>
          </a:p>
        </p:txBody>
      </p:sp>
      <p:sp>
        <p:nvSpPr>
          <p:cNvPr id="19480" name="AutoShape 20"/>
          <p:cNvSpPr>
            <a:spLocks noChangeArrowheads="1"/>
          </p:cNvSpPr>
          <p:nvPr/>
        </p:nvSpPr>
        <p:spPr bwMode="auto">
          <a:xfrm>
            <a:off x="2716632" y="3860601"/>
            <a:ext cx="360362" cy="288925"/>
          </a:xfrm>
          <a:prstGeom prst="downArrow">
            <a:avLst>
              <a:gd name="adj1" fmla="val 50000"/>
              <a:gd name="adj2" fmla="val 30065"/>
            </a:avLst>
          </a:prstGeom>
          <a:solidFill>
            <a:srgbClr val="99FF99"/>
          </a:solidFill>
          <a:ln w="25400">
            <a:solidFill>
              <a:schemeClr val="accent5">
                <a:lumMod val="75000"/>
              </a:schemeClr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Verdana" pitchFamily="34" charset="0"/>
            </a:endParaRPr>
          </a:p>
        </p:txBody>
      </p:sp>
      <p:sp>
        <p:nvSpPr>
          <p:cNvPr id="19481" name="AutoShape 21"/>
          <p:cNvSpPr>
            <a:spLocks noChangeArrowheads="1"/>
          </p:cNvSpPr>
          <p:nvPr/>
        </p:nvSpPr>
        <p:spPr bwMode="auto">
          <a:xfrm>
            <a:off x="2699792" y="4619055"/>
            <a:ext cx="360362" cy="287338"/>
          </a:xfrm>
          <a:prstGeom prst="downArrow">
            <a:avLst>
              <a:gd name="adj1" fmla="val 50000"/>
              <a:gd name="adj2" fmla="val 30065"/>
            </a:avLst>
          </a:prstGeom>
          <a:solidFill>
            <a:srgbClr val="99FF99"/>
          </a:solidFill>
          <a:ln w="25400">
            <a:solidFill>
              <a:schemeClr val="accent5">
                <a:lumMod val="75000"/>
              </a:schemeClr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Verdana" pitchFamily="34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83568" y="44624"/>
            <a:ext cx="7848872" cy="576064"/>
          </a:xfrm>
          <a:prstGeom prst="roundRect">
            <a:avLst/>
          </a:prstGeom>
          <a:solidFill>
            <a:srgbClr val="FFFF99"/>
          </a:solidFill>
          <a:ln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cs typeface="Arial" charset="0"/>
              </a:rPr>
              <a:t>Алгоритм </a:t>
            </a:r>
            <a:r>
              <a:rPr lang="ru-RU" sz="2800" b="1" dirty="0" smtClean="0">
                <a:solidFill>
                  <a:srgbClr val="C00000"/>
                </a:solidFill>
                <a:cs typeface="Arial" charset="0"/>
              </a:rPr>
              <a:t>проведения</a:t>
            </a:r>
            <a:r>
              <a:rPr lang="ru-RU" sz="2800" b="1" dirty="0" smtClean="0">
                <a:solidFill>
                  <a:srgbClr val="002060"/>
                </a:solidFill>
                <a:cs typeface="Arial" charset="0"/>
              </a:rPr>
              <a:t> дидактической </a:t>
            </a:r>
            <a:r>
              <a:rPr lang="ru-RU" sz="2800" b="1" dirty="0" smtClean="0">
                <a:solidFill>
                  <a:srgbClr val="C00000"/>
                </a:solidFill>
                <a:cs typeface="Arial" charset="0"/>
              </a:rPr>
              <a:t>игры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16" name="AutoShape 17"/>
          <p:cNvSpPr>
            <a:spLocks noChangeArrowheads="1"/>
          </p:cNvSpPr>
          <p:nvPr/>
        </p:nvSpPr>
        <p:spPr bwMode="auto">
          <a:xfrm>
            <a:off x="2051720" y="5516885"/>
            <a:ext cx="6336704" cy="864443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28575">
            <a:solidFill>
              <a:schemeClr val="accent6">
                <a:lumMod val="50000"/>
              </a:schemeClr>
            </a:solidFill>
            <a:round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altLang="ru-RU" sz="1600" dirty="0" smtClean="0">
                <a:solidFill>
                  <a:schemeClr val="tx2">
                    <a:lumMod val="50000"/>
                  </a:schemeClr>
                </a:solidFill>
              </a:rPr>
              <a:t>7. Выход на самостоятельную деятельность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ru-RU" sz="1600" dirty="0" smtClean="0">
                <a:solidFill>
                  <a:srgbClr val="C90316"/>
                </a:solidFill>
              </a:rPr>
              <a:t>(проговариваем, как можно организовать игру самостоятельно и что для этого есть в группе)</a:t>
            </a:r>
            <a:endParaRPr lang="ru-RU" sz="1600" dirty="0" smtClean="0">
              <a:solidFill>
                <a:srgbClr val="0070C0"/>
              </a:solidFill>
              <a:latin typeface="Arial Black" pitchFamily="34" charset="0"/>
            </a:endParaRPr>
          </a:p>
        </p:txBody>
      </p:sp>
      <p:sp>
        <p:nvSpPr>
          <p:cNvPr id="17" name="AutoShape 21"/>
          <p:cNvSpPr>
            <a:spLocks noChangeArrowheads="1"/>
          </p:cNvSpPr>
          <p:nvPr/>
        </p:nvSpPr>
        <p:spPr bwMode="auto">
          <a:xfrm>
            <a:off x="2519611" y="5284862"/>
            <a:ext cx="360362" cy="287338"/>
          </a:xfrm>
          <a:prstGeom prst="downArrow">
            <a:avLst>
              <a:gd name="adj1" fmla="val 50000"/>
              <a:gd name="adj2" fmla="val 30065"/>
            </a:avLst>
          </a:prstGeom>
          <a:solidFill>
            <a:srgbClr val="99FF99"/>
          </a:solidFill>
          <a:ln w="25400">
            <a:solidFill>
              <a:schemeClr val="accent5">
                <a:lumMod val="75000"/>
              </a:schemeClr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>
              <a:latin typeface="Verdana" pitchFamily="34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0" y="764704"/>
            <a:ext cx="1835696" cy="432048"/>
          </a:xfrm>
          <a:prstGeom prst="roundRect">
            <a:avLst/>
          </a:prstGeom>
          <a:solidFill>
            <a:srgbClr val="99FF99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1200" dirty="0" smtClean="0">
                <a:solidFill>
                  <a:schemeClr val="tx1"/>
                </a:solidFill>
                <a:latin typeface="Verdana" pitchFamily="34" charset="0"/>
              </a:rPr>
              <a:t>Мотивационный этап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179512" y="1628800"/>
            <a:ext cx="1728192" cy="432048"/>
          </a:xfrm>
          <a:prstGeom prst="roundRect">
            <a:avLst/>
          </a:prstGeom>
          <a:solidFill>
            <a:srgbClr val="99FF99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1200" dirty="0" smtClean="0">
                <a:solidFill>
                  <a:schemeClr val="tx1"/>
                </a:solidFill>
                <a:latin typeface="Verdana" pitchFamily="34" charset="0"/>
              </a:rPr>
              <a:t>Ориентировочный этап</a:t>
            </a:r>
          </a:p>
        </p:txBody>
      </p:sp>
      <p:sp>
        <p:nvSpPr>
          <p:cNvPr id="20" name="Скругленный прямоугольник 19"/>
          <p:cNvSpPr/>
          <p:nvPr/>
        </p:nvSpPr>
        <p:spPr>
          <a:xfrm rot="16200000">
            <a:off x="35496" y="3284984"/>
            <a:ext cx="2160240" cy="432048"/>
          </a:xfrm>
          <a:prstGeom prst="roundRect">
            <a:avLst/>
          </a:prstGeom>
          <a:solidFill>
            <a:srgbClr val="99FF99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1200" dirty="0" smtClean="0">
                <a:solidFill>
                  <a:schemeClr val="tx1"/>
                </a:solidFill>
                <a:latin typeface="Verdana" pitchFamily="34" charset="0"/>
              </a:rPr>
              <a:t>Исполнительский этап</a:t>
            </a: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79512" y="4869160"/>
            <a:ext cx="1728192" cy="432048"/>
          </a:xfrm>
          <a:prstGeom prst="roundRect">
            <a:avLst/>
          </a:prstGeom>
          <a:solidFill>
            <a:srgbClr val="99FF99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1200" dirty="0" smtClean="0">
                <a:solidFill>
                  <a:schemeClr val="tx1"/>
                </a:solidFill>
                <a:latin typeface="Verdana" pitchFamily="34" charset="0"/>
              </a:rPr>
              <a:t>Рефлексивный этап</a:t>
            </a: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179512" y="5733256"/>
            <a:ext cx="1728192" cy="432048"/>
          </a:xfrm>
          <a:prstGeom prst="roundRect">
            <a:avLst/>
          </a:prstGeom>
          <a:solidFill>
            <a:srgbClr val="99FF99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1200" dirty="0" smtClean="0">
                <a:solidFill>
                  <a:schemeClr val="tx1"/>
                </a:solidFill>
                <a:latin typeface="Verdana" pitchFamily="34" charset="0"/>
              </a:rPr>
              <a:t>Перспективный этап</a:t>
            </a:r>
          </a:p>
        </p:txBody>
      </p:sp>
      <p:cxnSp>
        <p:nvCxnSpPr>
          <p:cNvPr id="24" name="Прямая со стрелкой 23"/>
          <p:cNvCxnSpPr/>
          <p:nvPr/>
        </p:nvCxnSpPr>
        <p:spPr>
          <a:xfrm>
            <a:off x="1835696" y="980728"/>
            <a:ext cx="216024" cy="0"/>
          </a:xfrm>
          <a:prstGeom prst="straightConnector1">
            <a:avLst/>
          </a:prstGeom>
          <a:ln w="38100">
            <a:solidFill>
              <a:srgbClr val="3399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>
            <a:off x="1907704" y="1844824"/>
            <a:ext cx="216024" cy="0"/>
          </a:xfrm>
          <a:prstGeom prst="straightConnector1">
            <a:avLst/>
          </a:prstGeom>
          <a:ln w="38100">
            <a:solidFill>
              <a:srgbClr val="3399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>
            <a:off x="1331640" y="2780928"/>
            <a:ext cx="720080" cy="0"/>
          </a:xfrm>
          <a:prstGeom prst="straightConnector1">
            <a:avLst/>
          </a:prstGeom>
          <a:ln w="38100">
            <a:solidFill>
              <a:srgbClr val="3399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>
            <a:off x="1331640" y="3717032"/>
            <a:ext cx="720080" cy="0"/>
          </a:xfrm>
          <a:prstGeom prst="straightConnector1">
            <a:avLst/>
          </a:prstGeom>
          <a:ln w="38100">
            <a:solidFill>
              <a:srgbClr val="3399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/>
          <p:nvPr/>
        </p:nvCxnSpPr>
        <p:spPr>
          <a:xfrm>
            <a:off x="1331640" y="4365104"/>
            <a:ext cx="720080" cy="0"/>
          </a:xfrm>
          <a:prstGeom prst="straightConnector1">
            <a:avLst/>
          </a:prstGeom>
          <a:ln w="38100">
            <a:solidFill>
              <a:srgbClr val="3399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>
            <a:off x="1907704" y="5085184"/>
            <a:ext cx="216024" cy="0"/>
          </a:xfrm>
          <a:prstGeom prst="straightConnector1">
            <a:avLst/>
          </a:prstGeom>
          <a:ln w="38100">
            <a:solidFill>
              <a:srgbClr val="3399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>
            <a:off x="1907704" y="5949280"/>
            <a:ext cx="216024" cy="0"/>
          </a:xfrm>
          <a:prstGeom prst="straightConnector1">
            <a:avLst/>
          </a:prstGeom>
          <a:ln w="38100">
            <a:solidFill>
              <a:srgbClr val="3399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6233226"/>
      </p:ext>
    </p:extLst>
  </p:cSld>
  <p:clrMapOvr>
    <a:masterClrMapping/>
  </p:clrMapOvr>
  <p:transition spd="med">
    <p:comb/>
  </p:transition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79512" y="23501"/>
            <a:ext cx="8712968" cy="836712"/>
          </a:xfrm>
          <a:prstGeom prst="roundRect">
            <a:avLst/>
          </a:prstGeom>
          <a:solidFill>
            <a:srgbClr val="99CCFF"/>
          </a:solidFill>
          <a:ln>
            <a:solidFill>
              <a:srgbClr val="99FF99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Алгоритм </a:t>
            </a:r>
            <a:r>
              <a:rPr lang="ru-RU" sz="2400" b="1" dirty="0" smtClean="0">
                <a:solidFill>
                  <a:srgbClr val="C00000"/>
                </a:solidFill>
              </a:rPr>
              <a:t>проектирования игровой деятельности 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 в форме дидактической игры</a:t>
            </a:r>
            <a:endParaRPr lang="ru-RU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0" y="1196752"/>
            <a:ext cx="9144000" cy="1584176"/>
          </a:xfrm>
          <a:prstGeom prst="roundRect">
            <a:avLst/>
          </a:prstGeom>
          <a:solidFill>
            <a:srgbClr val="99CCFF"/>
          </a:solidFill>
          <a:ln>
            <a:solidFill>
              <a:srgbClr val="FFFF99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fontAlgn="t"/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</a:rPr>
              <a:t>1) </a:t>
            </a:r>
            <a:r>
              <a:rPr lang="ru-RU" sz="2400" dirty="0">
                <a:solidFill>
                  <a:schemeClr val="tx2">
                    <a:lumMod val="50000"/>
                  </a:schemeClr>
                </a:solidFill>
              </a:rPr>
              <a:t>и</a:t>
            </a: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</a:rPr>
              <a:t>сходя </a:t>
            </a:r>
            <a:r>
              <a:rPr lang="ru-RU" sz="2400" dirty="0">
                <a:solidFill>
                  <a:schemeClr val="tx2">
                    <a:lumMod val="50000"/>
                  </a:schemeClr>
                </a:solidFill>
              </a:rPr>
              <a:t>из темы (дня, недели, месяца и др.), выбирает </a:t>
            </a:r>
            <a:r>
              <a:rPr lang="ru-RU" sz="2400" b="1" i="1" dirty="0">
                <a:solidFill>
                  <a:schemeClr val="tx2">
                    <a:lumMod val="50000"/>
                  </a:schemeClr>
                </a:solidFill>
              </a:rPr>
              <a:t>первичные представления</a:t>
            </a:r>
            <a:r>
              <a:rPr lang="ru-RU" sz="2400" dirty="0">
                <a:solidFill>
                  <a:schemeClr val="tx2">
                    <a:lumMod val="50000"/>
                  </a:schemeClr>
                </a:solidFill>
              </a:rPr>
              <a:t>, которые необходимо ввести в рамках </a:t>
            </a: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</a:rPr>
              <a:t>данной </a:t>
            </a:r>
            <a:r>
              <a:rPr lang="ru-RU" sz="2400" dirty="0">
                <a:solidFill>
                  <a:schemeClr val="tx2">
                    <a:lumMod val="50000"/>
                  </a:schemeClr>
                </a:solidFill>
              </a:rPr>
              <a:t>Н</a:t>
            </a: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</a:rPr>
              <a:t>ОД </a:t>
            </a:r>
            <a:r>
              <a:rPr lang="ru-RU" sz="2400" dirty="0">
                <a:solidFill>
                  <a:schemeClr val="tx2">
                    <a:lumMod val="50000"/>
                  </a:schemeClr>
                </a:solidFill>
              </a:rPr>
              <a:t>в качестве </a:t>
            </a:r>
            <a:r>
              <a:rPr lang="ru-RU" sz="2400" b="1" i="1" dirty="0">
                <a:solidFill>
                  <a:schemeClr val="tx2">
                    <a:lumMod val="50000"/>
                  </a:schemeClr>
                </a:solidFill>
              </a:rPr>
              <a:t>нового, затрудняющего</a:t>
            </a:r>
            <a:r>
              <a:rPr lang="ru-RU" sz="24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2400" dirty="0">
                <a:solidFill>
                  <a:schemeClr val="tx2">
                    <a:lumMod val="50000"/>
                  </a:schemeClr>
                </a:solidFill>
              </a:rPr>
              <a:t>игру элемента</a:t>
            </a: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</a:rPr>
              <a:t>.</a:t>
            </a:r>
            <a:endParaRPr lang="ru-RU" sz="24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79512" y="1016732"/>
            <a:ext cx="1512168" cy="360040"/>
          </a:xfrm>
          <a:prstGeom prst="roundRect">
            <a:avLst/>
          </a:prstGeom>
          <a:solidFill>
            <a:srgbClr val="FFFF99"/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Педагог</a:t>
            </a:r>
            <a:endParaRPr lang="ru-RU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476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79512" y="23501"/>
            <a:ext cx="8712968" cy="836712"/>
          </a:xfrm>
          <a:prstGeom prst="roundRect">
            <a:avLst/>
          </a:prstGeom>
          <a:solidFill>
            <a:srgbClr val="99CCFF"/>
          </a:solidFill>
          <a:ln>
            <a:solidFill>
              <a:srgbClr val="99FF99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Алгоритм </a:t>
            </a:r>
            <a:r>
              <a:rPr lang="ru-RU" sz="2400" b="1" dirty="0" smtClean="0">
                <a:solidFill>
                  <a:srgbClr val="C00000"/>
                </a:solidFill>
              </a:rPr>
              <a:t>проектирования игровой деятельности 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 в форме дидактической игры</a:t>
            </a:r>
            <a:endParaRPr lang="ru-RU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0" y="1124744"/>
            <a:ext cx="9144000" cy="1656184"/>
          </a:xfrm>
          <a:prstGeom prst="roundRect">
            <a:avLst/>
          </a:prstGeom>
          <a:solidFill>
            <a:srgbClr val="CCECFF"/>
          </a:solidFill>
          <a:ln>
            <a:solidFill>
              <a:srgbClr val="FFFF99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fontAlgn="t"/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</a:rPr>
              <a:t>1) </a:t>
            </a:r>
            <a:r>
              <a:rPr lang="ru-RU" sz="2400" dirty="0">
                <a:solidFill>
                  <a:schemeClr val="tx2">
                    <a:lumMod val="50000"/>
                  </a:schemeClr>
                </a:solidFill>
              </a:rPr>
              <a:t>и</a:t>
            </a: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</a:rPr>
              <a:t>сходя из темы (дня, недели, месяца и др.), выбирает </a:t>
            </a:r>
            <a:r>
              <a:rPr lang="ru-RU" sz="2400" i="1" dirty="0" smtClean="0">
                <a:solidFill>
                  <a:schemeClr val="tx2">
                    <a:lumMod val="50000"/>
                  </a:schemeClr>
                </a:solidFill>
              </a:rPr>
              <a:t>новые</a:t>
            </a: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2400" i="1" dirty="0" smtClean="0">
                <a:solidFill>
                  <a:schemeClr val="tx2">
                    <a:lumMod val="50000"/>
                  </a:schemeClr>
                </a:solidFill>
              </a:rPr>
              <a:t>первичные представления</a:t>
            </a: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</a:rPr>
              <a:t>, которые необходимо ввести в рамках данной </a:t>
            </a:r>
            <a:r>
              <a:rPr lang="ru-RU" sz="2400" dirty="0">
                <a:solidFill>
                  <a:schemeClr val="tx2">
                    <a:lumMod val="50000"/>
                  </a:schemeClr>
                </a:solidFill>
              </a:rPr>
              <a:t>Н</a:t>
            </a: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</a:rPr>
              <a:t>ОД в качестве </a:t>
            </a:r>
            <a:r>
              <a:rPr lang="ru-RU" sz="2400" i="1" dirty="0" smtClean="0">
                <a:solidFill>
                  <a:schemeClr val="tx2">
                    <a:lumMod val="50000"/>
                  </a:schemeClr>
                </a:solidFill>
              </a:rPr>
              <a:t>нового, затрудняющего</a:t>
            </a: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</a:rPr>
              <a:t> игру элемента;</a:t>
            </a:r>
            <a:endParaRPr lang="ru-RU" sz="24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007" y="3068960"/>
            <a:ext cx="9144000" cy="864096"/>
          </a:xfrm>
          <a:prstGeom prst="roundRect">
            <a:avLst/>
          </a:prstGeom>
          <a:solidFill>
            <a:srgbClr val="99CCFF"/>
          </a:solidFill>
          <a:ln>
            <a:solidFill>
              <a:srgbClr val="FFFF99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fontAlgn="t"/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</a:rPr>
              <a:t>2) </a:t>
            </a:r>
            <a:r>
              <a:rPr lang="ru-RU" sz="2200" dirty="0">
                <a:solidFill>
                  <a:schemeClr val="tx2">
                    <a:lumMod val="50000"/>
                  </a:schemeClr>
                </a:solidFill>
              </a:rPr>
              <a:t>ф</a:t>
            </a:r>
            <a:r>
              <a:rPr lang="ru-RU" sz="2200" dirty="0" smtClean="0">
                <a:solidFill>
                  <a:schemeClr val="tx2">
                    <a:lumMod val="50000"/>
                  </a:schemeClr>
                </a:solidFill>
              </a:rPr>
              <a:t>ормулирует </a:t>
            </a:r>
            <a:r>
              <a:rPr lang="ru-RU" sz="2200" b="1" i="1" dirty="0">
                <a:solidFill>
                  <a:schemeClr val="tx2">
                    <a:lumMod val="50000"/>
                  </a:schemeClr>
                </a:solidFill>
              </a:rPr>
              <a:t>цель</a:t>
            </a:r>
            <a:r>
              <a:rPr lang="ru-RU" sz="2200" dirty="0">
                <a:solidFill>
                  <a:schemeClr val="tx2">
                    <a:lumMod val="50000"/>
                  </a:schemeClr>
                </a:solidFill>
              </a:rPr>
              <a:t> Н</a:t>
            </a:r>
            <a:r>
              <a:rPr lang="ru-RU" sz="2200" dirty="0" smtClean="0">
                <a:solidFill>
                  <a:schemeClr val="tx2">
                    <a:lumMod val="50000"/>
                  </a:schemeClr>
                </a:solidFill>
              </a:rPr>
              <a:t>ОД  (чему </a:t>
            </a:r>
            <a:r>
              <a:rPr lang="ru-RU" sz="2200" dirty="0">
                <a:solidFill>
                  <a:schemeClr val="tx2">
                    <a:lumMod val="50000"/>
                  </a:schemeClr>
                </a:solidFill>
              </a:rPr>
              <a:t>хочет </a:t>
            </a:r>
            <a:r>
              <a:rPr lang="ru-RU" sz="2200" dirty="0" smtClean="0">
                <a:solidFill>
                  <a:schemeClr val="tx2">
                    <a:lumMod val="50000"/>
                  </a:schemeClr>
                </a:solidFill>
              </a:rPr>
              <a:t>научить детей);</a:t>
            </a:r>
            <a:endParaRPr lang="ru-RU" sz="22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79512" y="966478"/>
            <a:ext cx="1512168" cy="360040"/>
          </a:xfrm>
          <a:prstGeom prst="roundRect">
            <a:avLst/>
          </a:prstGeom>
          <a:solidFill>
            <a:srgbClr val="FFFF99"/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Педагог</a:t>
            </a:r>
            <a:endParaRPr lang="ru-RU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0281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79512" y="23501"/>
            <a:ext cx="8712968" cy="836712"/>
          </a:xfrm>
          <a:prstGeom prst="roundRect">
            <a:avLst/>
          </a:prstGeom>
          <a:solidFill>
            <a:srgbClr val="99CCFF"/>
          </a:solidFill>
          <a:ln>
            <a:solidFill>
              <a:srgbClr val="99FF99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Алгоритм </a:t>
            </a:r>
            <a:r>
              <a:rPr lang="ru-RU" sz="2400" b="1" dirty="0" smtClean="0">
                <a:solidFill>
                  <a:srgbClr val="C00000"/>
                </a:solidFill>
              </a:rPr>
              <a:t>проектирования игровой деятельности 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 в форме дидактической игры</a:t>
            </a:r>
            <a:endParaRPr lang="ru-RU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49169" y="1124744"/>
            <a:ext cx="9144000" cy="1656184"/>
          </a:xfrm>
          <a:prstGeom prst="roundRect">
            <a:avLst/>
          </a:prstGeom>
          <a:solidFill>
            <a:srgbClr val="CCECFF"/>
          </a:solidFill>
          <a:ln>
            <a:solidFill>
              <a:srgbClr val="FFFF99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fontAlgn="t"/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</a:rPr>
              <a:t>1) 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</a:rPr>
              <a:t>и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</a:rPr>
              <a:t>сходя из темы (дня, недели, месяца и др.), выбирает </a:t>
            </a:r>
            <a:r>
              <a:rPr lang="ru-RU" sz="2000" i="1" dirty="0" smtClean="0">
                <a:solidFill>
                  <a:schemeClr val="tx2">
                    <a:lumMod val="50000"/>
                  </a:schemeClr>
                </a:solidFill>
              </a:rPr>
              <a:t>новые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2000" i="1" dirty="0" smtClean="0">
                <a:solidFill>
                  <a:schemeClr val="tx2">
                    <a:lumMod val="50000"/>
                  </a:schemeClr>
                </a:solidFill>
              </a:rPr>
              <a:t>первичные представления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</a:rPr>
              <a:t>, которые необходимо ввести в рамках данной 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</a:rPr>
              <a:t>Н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</a:rPr>
              <a:t>ОД в качестве</a:t>
            </a:r>
            <a:r>
              <a:rPr lang="ru-RU" sz="2000" i="1" dirty="0" smtClean="0">
                <a:solidFill>
                  <a:schemeClr val="tx2">
                    <a:lumMod val="50000"/>
                  </a:schemeClr>
                </a:solidFill>
              </a:rPr>
              <a:t> нового, затрудняющего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</a:rPr>
              <a:t> игру элемента;</a:t>
            </a:r>
            <a:endParaRPr lang="ru-RU" sz="2000" dirty="0">
              <a:solidFill>
                <a:schemeClr val="tx2">
                  <a:lumMod val="50000"/>
                </a:schemeClr>
              </a:solidFill>
            </a:endParaRPr>
          </a:p>
          <a:p>
            <a:pPr lvl="0" algn="just" fontAlgn="t"/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</a:rPr>
              <a:t>2) формулирует </a:t>
            </a:r>
            <a:r>
              <a:rPr lang="ru-RU" sz="2000" i="1" dirty="0">
                <a:solidFill>
                  <a:schemeClr val="tx2">
                    <a:lumMod val="50000"/>
                  </a:schemeClr>
                </a:solidFill>
              </a:rPr>
              <a:t>цель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</a:rPr>
              <a:t> Н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</a:rPr>
              <a:t>ОД (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</a:rPr>
              <a:t>чему хочет 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</a:rPr>
              <a:t>научить детей);</a:t>
            </a:r>
            <a:endParaRPr lang="ru-RU" sz="20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007" y="3068960"/>
            <a:ext cx="9144000" cy="1080120"/>
          </a:xfrm>
          <a:prstGeom prst="roundRect">
            <a:avLst/>
          </a:prstGeom>
          <a:solidFill>
            <a:srgbClr val="99CCFF"/>
          </a:solidFill>
          <a:ln>
            <a:solidFill>
              <a:srgbClr val="FFFF99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fontAlgn="t"/>
            <a:r>
              <a:rPr lang="ru-RU" sz="2200" dirty="0" smtClean="0">
                <a:solidFill>
                  <a:schemeClr val="tx2">
                    <a:lumMod val="50000"/>
                  </a:schemeClr>
                </a:solidFill>
              </a:rPr>
              <a:t>3)подбирает </a:t>
            </a:r>
            <a:r>
              <a:rPr lang="ru-RU" sz="2200" b="1" i="1" dirty="0">
                <a:solidFill>
                  <a:schemeClr val="tx2">
                    <a:lumMod val="50000"/>
                  </a:schemeClr>
                </a:solidFill>
              </a:rPr>
              <a:t>первичные представления</a:t>
            </a:r>
            <a:r>
              <a:rPr lang="ru-RU" sz="2200" dirty="0">
                <a:solidFill>
                  <a:schemeClr val="tx2">
                    <a:lumMod val="50000"/>
                  </a:schemeClr>
                </a:solidFill>
              </a:rPr>
              <a:t>, которые могут быть </a:t>
            </a:r>
            <a:r>
              <a:rPr lang="ru-RU" sz="2200" b="1" i="1" dirty="0">
                <a:solidFill>
                  <a:schemeClr val="tx2">
                    <a:lumMod val="50000"/>
                  </a:schemeClr>
                </a:solidFill>
              </a:rPr>
              <a:t>актуализированы</a:t>
            </a:r>
            <a:r>
              <a:rPr lang="ru-RU" sz="2200" dirty="0">
                <a:solidFill>
                  <a:schemeClr val="tx2">
                    <a:lumMod val="50000"/>
                  </a:schemeClr>
                </a:solidFill>
              </a:rPr>
              <a:t> в </a:t>
            </a:r>
            <a:r>
              <a:rPr lang="ru-RU" sz="2200" dirty="0" smtClean="0">
                <a:solidFill>
                  <a:schemeClr val="tx2">
                    <a:lumMod val="50000"/>
                  </a:schemeClr>
                </a:solidFill>
              </a:rPr>
              <a:t>данной образовательной деятельности;</a:t>
            </a:r>
            <a:endParaRPr lang="ru-RU" sz="22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9169" y="920067"/>
            <a:ext cx="1512168" cy="360040"/>
          </a:xfrm>
          <a:prstGeom prst="roundRect">
            <a:avLst/>
          </a:prstGeom>
          <a:solidFill>
            <a:srgbClr val="FFFF99"/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Педагог</a:t>
            </a:r>
            <a:endParaRPr lang="ru-RU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6843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79512" y="23501"/>
            <a:ext cx="8712968" cy="836712"/>
          </a:xfrm>
          <a:prstGeom prst="roundRect">
            <a:avLst/>
          </a:prstGeom>
          <a:solidFill>
            <a:srgbClr val="99CCFF"/>
          </a:solidFill>
          <a:ln>
            <a:solidFill>
              <a:srgbClr val="99FF99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Алгоритм </a:t>
            </a:r>
            <a:r>
              <a:rPr lang="ru-RU" sz="2400" b="1" dirty="0" smtClean="0">
                <a:solidFill>
                  <a:srgbClr val="C00000"/>
                </a:solidFill>
              </a:rPr>
              <a:t>проектирования игровой деятельности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 в форме дидактической игры</a:t>
            </a:r>
            <a:endParaRPr lang="ru-RU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0" y="1124744"/>
            <a:ext cx="9144000" cy="2232248"/>
          </a:xfrm>
          <a:prstGeom prst="roundRect">
            <a:avLst/>
          </a:prstGeom>
          <a:solidFill>
            <a:srgbClr val="CCECFF"/>
          </a:solidFill>
          <a:ln>
            <a:solidFill>
              <a:srgbClr val="FFFF99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fontAlgn="t"/>
            <a:endParaRPr lang="ru-RU" sz="2000" dirty="0">
              <a:solidFill>
                <a:schemeClr val="tx2">
                  <a:lumMod val="50000"/>
                </a:schemeClr>
              </a:solidFill>
            </a:endParaRPr>
          </a:p>
          <a:p>
            <a:pPr lvl="0" algn="just" fontAlgn="t"/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</a:rPr>
              <a:t>1)исходя из темы (дня, недели, месяца и др.), выбирает </a:t>
            </a:r>
            <a:r>
              <a:rPr lang="ru-RU" sz="2000" i="1" dirty="0" smtClean="0">
                <a:solidFill>
                  <a:schemeClr val="tx2">
                    <a:lumMod val="50000"/>
                  </a:schemeClr>
                </a:solidFill>
              </a:rPr>
              <a:t>новые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2000" i="1" dirty="0" smtClean="0">
                <a:solidFill>
                  <a:schemeClr val="tx2">
                    <a:lumMod val="50000"/>
                  </a:schemeClr>
                </a:solidFill>
              </a:rPr>
              <a:t>первичные представления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</a:rPr>
              <a:t>, которые необходимо ввести в рамках данной 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</a:rPr>
              <a:t>Н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</a:rPr>
              <a:t>ОД в качестве</a:t>
            </a:r>
            <a:r>
              <a:rPr lang="ru-RU" sz="2000" i="1" dirty="0" smtClean="0">
                <a:solidFill>
                  <a:schemeClr val="tx2">
                    <a:lumMod val="50000"/>
                  </a:schemeClr>
                </a:solidFill>
              </a:rPr>
              <a:t> нового, затрудняющего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</a:rPr>
              <a:t> игру элемента;</a:t>
            </a:r>
            <a:endParaRPr lang="ru-RU" sz="2000" dirty="0">
              <a:solidFill>
                <a:schemeClr val="tx2">
                  <a:lumMod val="50000"/>
                </a:schemeClr>
              </a:solidFill>
            </a:endParaRPr>
          </a:p>
          <a:p>
            <a:pPr lvl="0" algn="just" fontAlgn="t"/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</a:rPr>
              <a:t>2) формулирует </a:t>
            </a:r>
            <a:r>
              <a:rPr lang="ru-RU" sz="2000" i="1" dirty="0">
                <a:solidFill>
                  <a:schemeClr val="tx2">
                    <a:lumMod val="50000"/>
                  </a:schemeClr>
                </a:solidFill>
              </a:rPr>
              <a:t>цель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</a:rPr>
              <a:t>НОД 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</a:rPr>
              <a:t>(чему хочет 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</a:rPr>
              <a:t>научить детей);</a:t>
            </a:r>
            <a:endParaRPr lang="ru-RU" sz="2000" dirty="0">
              <a:solidFill>
                <a:schemeClr val="tx2">
                  <a:lumMod val="50000"/>
                </a:schemeClr>
              </a:solidFill>
            </a:endParaRPr>
          </a:p>
          <a:p>
            <a:pPr lvl="0" algn="just" fontAlgn="t"/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</a:rPr>
              <a:t>3)подбирает </a:t>
            </a:r>
            <a:r>
              <a:rPr lang="ru-RU" sz="2000" i="1" dirty="0">
                <a:solidFill>
                  <a:schemeClr val="tx2">
                    <a:lumMod val="50000"/>
                  </a:schemeClr>
                </a:solidFill>
              </a:rPr>
              <a:t>первичные представления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</a:rPr>
              <a:t>, которые могут быть </a:t>
            </a:r>
            <a:r>
              <a:rPr lang="ru-RU" sz="2000" i="1" dirty="0">
                <a:solidFill>
                  <a:schemeClr val="tx2">
                    <a:lumMod val="50000"/>
                  </a:schemeClr>
                </a:solidFill>
              </a:rPr>
              <a:t>актуализированы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</a:rPr>
              <a:t> в данной 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</a:rPr>
              <a:t>НОД;</a:t>
            </a:r>
            <a:endParaRPr lang="ru-RU" sz="20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79511" y="3495692"/>
            <a:ext cx="8856985" cy="864096"/>
          </a:xfrm>
          <a:prstGeom prst="roundRect">
            <a:avLst/>
          </a:prstGeom>
          <a:solidFill>
            <a:srgbClr val="99CCFF"/>
          </a:solidFill>
          <a:ln>
            <a:solidFill>
              <a:srgbClr val="FFFF99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fontAlgn="t"/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</a:rPr>
              <a:t>4) выбирает </a:t>
            </a:r>
            <a:r>
              <a:rPr lang="ru-RU" sz="2400" b="1" i="1" dirty="0" smtClean="0">
                <a:solidFill>
                  <a:schemeClr val="tx2">
                    <a:lumMod val="50000"/>
                  </a:schemeClr>
                </a:solidFill>
              </a:rPr>
              <a:t>знакомую</a:t>
            </a:r>
            <a:r>
              <a:rPr lang="ru-RU" sz="2400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</a:rPr>
              <a:t>дидактическую </a:t>
            </a:r>
            <a:r>
              <a:rPr lang="ru-RU" sz="2400" dirty="0">
                <a:solidFill>
                  <a:schemeClr val="tx2">
                    <a:lumMod val="50000"/>
                  </a:schemeClr>
                </a:solidFill>
              </a:rPr>
              <a:t>игру на основе ИМЕЮЩИХСЯ у детей первичных </a:t>
            </a: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</a:rPr>
              <a:t>представлений;</a:t>
            </a:r>
            <a:endParaRPr lang="ru-RU" sz="24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79512" y="944724"/>
            <a:ext cx="1512168" cy="360040"/>
          </a:xfrm>
          <a:prstGeom prst="roundRect">
            <a:avLst/>
          </a:prstGeom>
          <a:solidFill>
            <a:srgbClr val="FFFF99"/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Педагог</a:t>
            </a:r>
            <a:endParaRPr lang="ru-RU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0718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79512" y="23501"/>
            <a:ext cx="8712968" cy="836712"/>
          </a:xfrm>
          <a:prstGeom prst="roundRect">
            <a:avLst/>
          </a:prstGeom>
          <a:solidFill>
            <a:srgbClr val="99CCFF"/>
          </a:solidFill>
          <a:ln>
            <a:solidFill>
              <a:srgbClr val="99FF99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Алгоритм </a:t>
            </a:r>
            <a:r>
              <a:rPr lang="ru-RU" sz="2400" b="1" dirty="0" smtClean="0">
                <a:solidFill>
                  <a:srgbClr val="C00000"/>
                </a:solidFill>
              </a:rPr>
              <a:t>проектирования игровой деятельности 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 в форме дидактической игры</a:t>
            </a:r>
            <a:endParaRPr lang="ru-RU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79512" y="4361914"/>
            <a:ext cx="8895487" cy="864096"/>
          </a:xfrm>
          <a:prstGeom prst="roundRect">
            <a:avLst/>
          </a:prstGeom>
          <a:solidFill>
            <a:srgbClr val="99CCFF"/>
          </a:solidFill>
          <a:ln>
            <a:solidFill>
              <a:srgbClr val="FFFF99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fontAlgn="t"/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</a:rPr>
              <a:t>5)прогнозирует</a:t>
            </a:r>
            <a:r>
              <a:rPr lang="ru-RU" sz="2400" dirty="0">
                <a:solidFill>
                  <a:schemeClr val="tx2">
                    <a:lumMod val="50000"/>
                  </a:schemeClr>
                </a:solidFill>
              </a:rPr>
              <a:t>, какую </a:t>
            </a:r>
            <a:r>
              <a:rPr lang="ru-RU" sz="2400" b="1" i="1" dirty="0">
                <a:solidFill>
                  <a:schemeClr val="tx2">
                    <a:lumMod val="50000"/>
                  </a:schemeClr>
                </a:solidFill>
              </a:rPr>
              <a:t>цель</a:t>
            </a:r>
            <a:r>
              <a:rPr lang="ru-RU" sz="2400" dirty="0">
                <a:solidFill>
                  <a:schemeClr val="tx2">
                    <a:lumMod val="50000"/>
                  </a:schemeClr>
                </a:solidFill>
              </a:rPr>
              <a:t> могут поставить </a:t>
            </a:r>
            <a:r>
              <a:rPr lang="ru-RU" sz="2400" b="1" i="1" dirty="0">
                <a:solidFill>
                  <a:schemeClr val="tx2">
                    <a:lumMod val="50000"/>
                  </a:schemeClr>
                </a:solidFill>
              </a:rPr>
              <a:t>дети</a:t>
            </a:r>
            <a:r>
              <a:rPr lang="ru-RU" sz="2400" dirty="0">
                <a:solidFill>
                  <a:schemeClr val="tx2">
                    <a:lumMod val="50000"/>
                  </a:schemeClr>
                </a:solidFill>
              </a:rPr>
              <a:t> (во что захотят </a:t>
            </a: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</a:rPr>
              <a:t>поиграть);</a:t>
            </a:r>
            <a:endParaRPr lang="ru-RU" sz="24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4538" y="860213"/>
            <a:ext cx="9144000" cy="3456384"/>
          </a:xfrm>
          <a:prstGeom prst="roundRect">
            <a:avLst/>
          </a:prstGeom>
          <a:solidFill>
            <a:srgbClr val="CCECFF"/>
          </a:solidFill>
          <a:ln>
            <a:solidFill>
              <a:srgbClr val="FFFF99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fontAlgn="t"/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</a:rPr>
              <a:t>1) исходя из темы (дня, недели, месяца и др.), выбирает </a:t>
            </a:r>
            <a:r>
              <a:rPr lang="ru-RU" sz="2000" i="1" dirty="0" smtClean="0">
                <a:solidFill>
                  <a:schemeClr val="tx2">
                    <a:lumMod val="50000"/>
                  </a:schemeClr>
                </a:solidFill>
              </a:rPr>
              <a:t>новые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2000" i="1" dirty="0" smtClean="0">
                <a:solidFill>
                  <a:schemeClr val="tx2">
                    <a:lumMod val="50000"/>
                  </a:schemeClr>
                </a:solidFill>
              </a:rPr>
              <a:t>первичные представления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</a:rPr>
              <a:t>, которые необходимо ввести в рамках данной 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</a:rPr>
              <a:t>Н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</a:rPr>
              <a:t>ОД в качестве</a:t>
            </a:r>
            <a:r>
              <a:rPr lang="ru-RU" sz="2000" i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2000" i="1" dirty="0" smtClean="0">
                <a:solidFill>
                  <a:schemeClr val="tx2">
                    <a:lumMod val="50000"/>
                  </a:schemeClr>
                </a:solidFill>
              </a:rPr>
              <a:t>нового, затрудняющего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</a:rPr>
              <a:t> игру элемента;</a:t>
            </a:r>
          </a:p>
          <a:p>
            <a:pPr lvl="0" algn="just" fontAlgn="t"/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</a:rPr>
              <a:t>2) формулирует </a:t>
            </a:r>
            <a:r>
              <a:rPr lang="ru-RU" sz="2000" i="1" dirty="0" smtClean="0">
                <a:solidFill>
                  <a:schemeClr val="tx2">
                    <a:lumMod val="50000"/>
                  </a:schemeClr>
                </a:solidFill>
              </a:rPr>
              <a:t>цель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</a:rPr>
              <a:t> НОД (чему хочет научить детей);</a:t>
            </a:r>
          </a:p>
          <a:p>
            <a:pPr lvl="0" algn="just" fontAlgn="t"/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</a:rPr>
              <a:t>3) подбирает </a:t>
            </a:r>
            <a:r>
              <a:rPr lang="ru-RU" sz="2000" i="1" dirty="0" smtClean="0">
                <a:solidFill>
                  <a:schemeClr val="tx2">
                    <a:lumMod val="50000"/>
                  </a:schemeClr>
                </a:solidFill>
              </a:rPr>
              <a:t>первичные </a:t>
            </a:r>
            <a:r>
              <a:rPr lang="ru-RU" sz="2000" i="1" dirty="0">
                <a:solidFill>
                  <a:schemeClr val="tx2">
                    <a:lumMod val="50000"/>
                  </a:schemeClr>
                </a:solidFill>
              </a:rPr>
              <a:t>представления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</a:rPr>
              <a:t>, которые могут быть </a:t>
            </a:r>
            <a:r>
              <a:rPr lang="ru-RU" sz="2000" i="1" dirty="0">
                <a:solidFill>
                  <a:schemeClr val="tx2">
                    <a:lumMod val="50000"/>
                  </a:schemeClr>
                </a:solidFill>
              </a:rPr>
              <a:t>актуализированы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</a:rPr>
              <a:t> в данной 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</a:rPr>
              <a:t>НОД;</a:t>
            </a:r>
            <a:endParaRPr lang="ru-RU" sz="2000" dirty="0">
              <a:solidFill>
                <a:schemeClr val="tx2">
                  <a:lumMod val="50000"/>
                </a:schemeClr>
              </a:solidFill>
            </a:endParaRPr>
          </a:p>
          <a:p>
            <a:pPr lvl="0" algn="just" fontAlgn="t"/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</a:rPr>
              <a:t>4) выбирает 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</a:rPr>
              <a:t>знакомую </a:t>
            </a:r>
            <a:r>
              <a:rPr lang="ru-RU" sz="2000" i="1" dirty="0">
                <a:solidFill>
                  <a:schemeClr val="tx2">
                    <a:lumMod val="50000"/>
                  </a:schemeClr>
                </a:solidFill>
              </a:rPr>
              <a:t>дидактическую игру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</a:rPr>
              <a:t> на основе ИМЕЮЩИХСЯ у детей первичных 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</a:rPr>
              <a:t>представлений;</a:t>
            </a:r>
            <a:endParaRPr lang="ru-RU" sz="20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75370" y="786458"/>
            <a:ext cx="1512168" cy="360040"/>
          </a:xfrm>
          <a:prstGeom prst="roundRect">
            <a:avLst/>
          </a:prstGeom>
          <a:solidFill>
            <a:srgbClr val="FFFF99"/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Педагог</a:t>
            </a:r>
            <a:endParaRPr lang="ru-RU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3898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79512" y="23501"/>
            <a:ext cx="8712968" cy="836712"/>
          </a:xfrm>
          <a:prstGeom prst="roundRect">
            <a:avLst/>
          </a:prstGeom>
          <a:solidFill>
            <a:srgbClr val="99CCFF"/>
          </a:solidFill>
          <a:ln>
            <a:solidFill>
              <a:srgbClr val="99FF99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Алгоритм </a:t>
            </a:r>
            <a:r>
              <a:rPr lang="ru-RU" sz="2400" b="1" dirty="0" smtClean="0">
                <a:solidFill>
                  <a:srgbClr val="C00000"/>
                </a:solidFill>
              </a:rPr>
              <a:t>проектирования игровой деятельности 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 в форме дидактической игры</a:t>
            </a:r>
            <a:endParaRPr lang="ru-RU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34538" y="860213"/>
            <a:ext cx="9144000" cy="3456384"/>
          </a:xfrm>
          <a:prstGeom prst="roundRect">
            <a:avLst/>
          </a:prstGeom>
          <a:solidFill>
            <a:srgbClr val="CCECFF"/>
          </a:solidFill>
          <a:ln>
            <a:solidFill>
              <a:srgbClr val="FFFF99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fontAlgn="t"/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</a:rPr>
              <a:t>1) исходя из темы (дня, недели, месяца и др.), выбирает </a:t>
            </a:r>
            <a:r>
              <a:rPr lang="ru-RU" sz="2000" i="1" dirty="0" smtClean="0">
                <a:solidFill>
                  <a:schemeClr val="tx2">
                    <a:lumMod val="50000"/>
                  </a:schemeClr>
                </a:solidFill>
              </a:rPr>
              <a:t>новые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2000" i="1" dirty="0" smtClean="0">
                <a:solidFill>
                  <a:schemeClr val="tx2">
                    <a:lumMod val="50000"/>
                  </a:schemeClr>
                </a:solidFill>
              </a:rPr>
              <a:t>первичные представления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</a:rPr>
              <a:t>, которые необходимо ввести в рамках данной 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</a:rPr>
              <a:t>Н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</a:rPr>
              <a:t>ОД в качестве</a:t>
            </a:r>
            <a:r>
              <a:rPr lang="ru-RU" sz="2000" i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2000" i="1" dirty="0" smtClean="0">
                <a:solidFill>
                  <a:schemeClr val="tx2">
                    <a:lumMod val="50000"/>
                  </a:schemeClr>
                </a:solidFill>
              </a:rPr>
              <a:t>нового, затрудняющего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</a:rPr>
              <a:t> игру элемента;</a:t>
            </a:r>
          </a:p>
          <a:p>
            <a:pPr lvl="0" algn="just" fontAlgn="t"/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</a:rPr>
              <a:t>2) формулирует </a:t>
            </a:r>
            <a:r>
              <a:rPr lang="ru-RU" sz="2000" i="1" dirty="0" smtClean="0">
                <a:solidFill>
                  <a:schemeClr val="tx2">
                    <a:lumMod val="50000"/>
                  </a:schemeClr>
                </a:solidFill>
              </a:rPr>
              <a:t>цель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</a:rPr>
              <a:t> НОД (чему хочет научить детей);</a:t>
            </a:r>
          </a:p>
          <a:p>
            <a:pPr lvl="0" algn="just" fontAlgn="t"/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</a:rPr>
              <a:t>3) подбирает </a:t>
            </a:r>
            <a:r>
              <a:rPr lang="ru-RU" sz="2000" i="1" dirty="0" smtClean="0">
                <a:solidFill>
                  <a:schemeClr val="tx2">
                    <a:lumMod val="50000"/>
                  </a:schemeClr>
                </a:solidFill>
              </a:rPr>
              <a:t>первичные </a:t>
            </a:r>
            <a:r>
              <a:rPr lang="ru-RU" sz="2000" i="1" dirty="0">
                <a:solidFill>
                  <a:schemeClr val="tx2">
                    <a:lumMod val="50000"/>
                  </a:schemeClr>
                </a:solidFill>
              </a:rPr>
              <a:t>представления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</a:rPr>
              <a:t>, которые могут быть </a:t>
            </a:r>
            <a:r>
              <a:rPr lang="ru-RU" sz="2000" i="1" dirty="0">
                <a:solidFill>
                  <a:schemeClr val="tx2">
                    <a:lumMod val="50000"/>
                  </a:schemeClr>
                </a:solidFill>
              </a:rPr>
              <a:t>актуализированы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</a:rPr>
              <a:t> в данной 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</a:rPr>
              <a:t>НОД;</a:t>
            </a:r>
            <a:endParaRPr lang="ru-RU" sz="2000" dirty="0">
              <a:solidFill>
                <a:schemeClr val="tx2">
                  <a:lumMod val="50000"/>
                </a:schemeClr>
              </a:solidFill>
            </a:endParaRPr>
          </a:p>
          <a:p>
            <a:pPr lvl="0" algn="just" fontAlgn="t"/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</a:rPr>
              <a:t>4) выбирает 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</a:rPr>
              <a:t>знакомую </a:t>
            </a:r>
            <a:r>
              <a:rPr lang="ru-RU" sz="2000" i="1" dirty="0">
                <a:solidFill>
                  <a:schemeClr val="tx2">
                    <a:lumMod val="50000"/>
                  </a:schemeClr>
                </a:solidFill>
              </a:rPr>
              <a:t>дидактическую игру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</a:rPr>
              <a:t> на основе ИМЕЮЩИХСЯ у детей первичных 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</a:rPr>
              <a:t>представлений;</a:t>
            </a:r>
            <a:endParaRPr lang="ru-RU" sz="2000" dirty="0">
              <a:solidFill>
                <a:schemeClr val="tx2">
                  <a:lumMod val="50000"/>
                </a:schemeClr>
              </a:solidFill>
            </a:endParaRPr>
          </a:p>
          <a:p>
            <a:pPr algn="just" fontAlgn="t"/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</a:rPr>
              <a:t>5) прогнозирует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</a:rPr>
              <a:t>, какую </a:t>
            </a:r>
            <a:r>
              <a:rPr lang="ru-RU" sz="2000" i="1" dirty="0">
                <a:solidFill>
                  <a:schemeClr val="tx2">
                    <a:lumMod val="50000"/>
                  </a:schemeClr>
                </a:solidFill>
              </a:rPr>
              <a:t>цель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</a:rPr>
              <a:t> могут поставить </a:t>
            </a:r>
            <a:r>
              <a:rPr lang="ru-RU" sz="2000" i="1" dirty="0">
                <a:solidFill>
                  <a:schemeClr val="tx2">
                    <a:lumMod val="50000"/>
                  </a:schemeClr>
                </a:solidFill>
              </a:rPr>
              <a:t>дети</a:t>
            </a:r>
            <a:r>
              <a:rPr lang="ru-RU" sz="2000" dirty="0">
                <a:solidFill>
                  <a:schemeClr val="tx2">
                    <a:lumMod val="50000"/>
                  </a:schemeClr>
                </a:solidFill>
              </a:rPr>
              <a:t> (во что захотят </a:t>
            </a:r>
            <a:r>
              <a:rPr lang="ru-RU" sz="2000" dirty="0" smtClean="0">
                <a:solidFill>
                  <a:schemeClr val="tx2">
                    <a:lumMod val="50000"/>
                  </a:schemeClr>
                </a:solidFill>
              </a:rPr>
              <a:t>поиграть);</a:t>
            </a:r>
            <a:endParaRPr lang="ru-RU" sz="20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5496" y="4653136"/>
            <a:ext cx="8964488" cy="1587366"/>
          </a:xfrm>
          <a:prstGeom prst="roundRect">
            <a:avLst/>
          </a:prstGeom>
          <a:solidFill>
            <a:srgbClr val="99CCFF"/>
          </a:solidFill>
          <a:ln>
            <a:solidFill>
              <a:srgbClr val="FFFF99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fontAlgn="t"/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</a:rPr>
              <a:t>6) формулирует </a:t>
            </a:r>
            <a:r>
              <a:rPr lang="ru-RU" sz="2400" b="1" i="1" dirty="0">
                <a:solidFill>
                  <a:schemeClr val="tx2">
                    <a:lumMod val="50000"/>
                  </a:schemeClr>
                </a:solidFill>
              </a:rPr>
              <a:t>задачи</a:t>
            </a:r>
            <a:r>
              <a:rPr lang="ru-RU" sz="2400" dirty="0">
                <a:solidFill>
                  <a:schemeClr val="tx2">
                    <a:lumMod val="50000"/>
                  </a:schemeClr>
                </a:solidFill>
              </a:rPr>
              <a:t> (шаги по достижению цели) для каждого этапа деятельности, соотносит </a:t>
            </a: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</a:rPr>
              <a:t>задачи </a:t>
            </a:r>
            <a:r>
              <a:rPr lang="ru-RU" sz="2400" dirty="0">
                <a:solidFill>
                  <a:schemeClr val="tx2">
                    <a:lumMod val="50000"/>
                  </a:schemeClr>
                </a:solidFill>
              </a:rPr>
              <a:t>с соответствующими </a:t>
            </a: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</a:rPr>
              <a:t>  </a:t>
            </a:r>
            <a:r>
              <a:rPr lang="ru-RU" sz="2400" dirty="0">
                <a:solidFill>
                  <a:schemeClr val="tx2">
                    <a:lumMod val="50000"/>
                  </a:schemeClr>
                </a:solidFill>
              </a:rPr>
              <a:t>направлениями </a:t>
            </a: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</a:rPr>
              <a:t>развития;</a:t>
            </a:r>
            <a:endParaRPr lang="ru-RU" sz="24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79512" y="786458"/>
            <a:ext cx="1512168" cy="360040"/>
          </a:xfrm>
          <a:prstGeom prst="roundRect">
            <a:avLst/>
          </a:prstGeom>
          <a:solidFill>
            <a:srgbClr val="FFFF99"/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Педагог</a:t>
            </a:r>
            <a:endParaRPr lang="ru-RU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2597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179512" y="23501"/>
            <a:ext cx="8712968" cy="836712"/>
          </a:xfrm>
          <a:prstGeom prst="roundRect">
            <a:avLst/>
          </a:prstGeom>
          <a:solidFill>
            <a:srgbClr val="99CCFF"/>
          </a:solidFill>
          <a:ln>
            <a:solidFill>
              <a:srgbClr val="99FF99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Алгоритм </a:t>
            </a:r>
            <a:r>
              <a:rPr lang="ru-RU" sz="2400" b="1" dirty="0" smtClean="0">
                <a:solidFill>
                  <a:srgbClr val="C00000"/>
                </a:solidFill>
              </a:rPr>
              <a:t>проектирования игровой деятельности </a:t>
            </a:r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 в форме дидактической игры</a:t>
            </a:r>
            <a:endParaRPr lang="ru-RU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0" y="4869160"/>
            <a:ext cx="9144000" cy="1152128"/>
          </a:xfrm>
          <a:prstGeom prst="roundRect">
            <a:avLst/>
          </a:prstGeom>
          <a:solidFill>
            <a:srgbClr val="99CCFF"/>
          </a:solidFill>
          <a:ln>
            <a:solidFill>
              <a:srgbClr val="FFFF99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fontAlgn="t"/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</a:rPr>
              <a:t>7) продумывает </a:t>
            </a:r>
            <a:r>
              <a:rPr lang="ru-RU" sz="2400" b="1" i="1" dirty="0">
                <a:solidFill>
                  <a:schemeClr val="tx2">
                    <a:lumMod val="50000"/>
                  </a:schemeClr>
                </a:solidFill>
              </a:rPr>
              <a:t>действия детей</a:t>
            </a:r>
            <a:r>
              <a:rPr lang="ru-RU" sz="2400" b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</a:rPr>
              <a:t>на каждом этапе деятельности;</a:t>
            </a:r>
            <a:endParaRPr lang="ru-RU" sz="24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4538" y="1004228"/>
            <a:ext cx="9144000" cy="4008948"/>
          </a:xfrm>
          <a:prstGeom prst="roundRect">
            <a:avLst/>
          </a:prstGeom>
          <a:solidFill>
            <a:srgbClr val="CCECFF"/>
          </a:solidFill>
          <a:ln>
            <a:solidFill>
              <a:srgbClr val="FFFF99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 fontAlgn="t"/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1) исходя из темы (дня, недели, месяца и др.), выбирает </a:t>
            </a:r>
            <a:r>
              <a:rPr lang="ru-RU" i="1" dirty="0" smtClean="0">
                <a:solidFill>
                  <a:schemeClr val="tx2">
                    <a:lumMod val="50000"/>
                  </a:schemeClr>
                </a:solidFill>
              </a:rPr>
              <a:t>новые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i="1" dirty="0" smtClean="0">
                <a:solidFill>
                  <a:schemeClr val="tx2">
                    <a:lumMod val="50000"/>
                  </a:schemeClr>
                </a:solidFill>
              </a:rPr>
              <a:t>первичные представления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, которые необходимо ввести в рамках данной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Н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ОД в качестве</a:t>
            </a:r>
            <a:r>
              <a:rPr lang="ru-RU" i="1" dirty="0">
                <a:solidFill>
                  <a:schemeClr val="tx2">
                    <a:lumMod val="50000"/>
                  </a:schemeClr>
                </a:solidFill>
              </a:rPr>
              <a:t> </a:t>
            </a:r>
            <a:r>
              <a:rPr lang="ru-RU" i="1" dirty="0" smtClean="0">
                <a:solidFill>
                  <a:schemeClr val="tx2">
                    <a:lumMod val="50000"/>
                  </a:schemeClr>
                </a:solidFill>
              </a:rPr>
              <a:t>нового,  затрудняющего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 игру элемента;</a:t>
            </a:r>
          </a:p>
          <a:p>
            <a:pPr lvl="0" algn="just" fontAlgn="t"/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2) формулирует </a:t>
            </a:r>
            <a:r>
              <a:rPr lang="ru-RU" i="1" dirty="0" smtClean="0">
                <a:solidFill>
                  <a:schemeClr val="tx2">
                    <a:lumMod val="50000"/>
                  </a:schemeClr>
                </a:solidFill>
              </a:rPr>
              <a:t>цель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 НОД (чему хочет научить детей);</a:t>
            </a:r>
          </a:p>
          <a:p>
            <a:pPr lvl="0" algn="just" fontAlgn="t"/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3) подбирает </a:t>
            </a:r>
            <a:r>
              <a:rPr lang="ru-RU" i="1" dirty="0" smtClean="0">
                <a:solidFill>
                  <a:schemeClr val="tx2">
                    <a:lumMod val="50000"/>
                  </a:schemeClr>
                </a:solidFill>
              </a:rPr>
              <a:t>первичные представления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, которые могут быть </a:t>
            </a:r>
            <a:r>
              <a:rPr lang="ru-RU" i="1" dirty="0" smtClean="0">
                <a:solidFill>
                  <a:schemeClr val="tx2">
                    <a:lumMod val="50000"/>
                  </a:schemeClr>
                </a:solidFill>
              </a:rPr>
              <a:t>актуализированы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 в данной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Н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ОД;</a:t>
            </a:r>
          </a:p>
          <a:p>
            <a:pPr lvl="0" algn="just" fontAlgn="t"/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4) выбирает знакомую </a:t>
            </a:r>
            <a:r>
              <a:rPr lang="ru-RU" i="1" dirty="0" smtClean="0">
                <a:solidFill>
                  <a:schemeClr val="tx2">
                    <a:lumMod val="50000"/>
                  </a:schemeClr>
                </a:solidFill>
              </a:rPr>
              <a:t>дидактическую игру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 на основе ИМЕЮЩИХСЯ у детей первичных представлений;</a:t>
            </a:r>
          </a:p>
          <a:p>
            <a:pPr algn="just" fontAlgn="t"/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5) прогнозирует, какую </a:t>
            </a:r>
            <a:r>
              <a:rPr lang="ru-RU" i="1" dirty="0" smtClean="0">
                <a:solidFill>
                  <a:schemeClr val="tx2">
                    <a:lumMod val="50000"/>
                  </a:schemeClr>
                </a:solidFill>
              </a:rPr>
              <a:t>цель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 могут поставить </a:t>
            </a:r>
            <a:r>
              <a:rPr lang="ru-RU" i="1" dirty="0" smtClean="0">
                <a:solidFill>
                  <a:schemeClr val="tx2">
                    <a:lumMod val="50000"/>
                  </a:schemeClr>
                </a:solidFill>
              </a:rPr>
              <a:t>дети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 (во что захотят поиграть);</a:t>
            </a:r>
          </a:p>
          <a:p>
            <a:pPr algn="just" fontAlgn="t"/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6) формулирует </a:t>
            </a:r>
            <a:r>
              <a:rPr lang="ru-RU" i="1" dirty="0" smtClean="0">
                <a:solidFill>
                  <a:schemeClr val="tx2">
                    <a:lumMod val="50000"/>
                  </a:schemeClr>
                </a:solidFill>
              </a:rPr>
              <a:t>задачи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 (шаги по достижению цели) для каждого этапа деятельности, соотносит задачи с соответствующими   направлениями развития;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79512" y="1006932"/>
            <a:ext cx="1512168" cy="360040"/>
          </a:xfrm>
          <a:prstGeom prst="roundRect">
            <a:avLst/>
          </a:prstGeom>
          <a:solidFill>
            <a:srgbClr val="FFFF99"/>
          </a:solidFill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2">
                    <a:lumMod val="75000"/>
                  </a:schemeClr>
                </a:solidFill>
              </a:rPr>
              <a:t>Педагог</a:t>
            </a:r>
            <a:endParaRPr lang="ru-RU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8995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4309</TotalTime>
  <Words>4826</Words>
  <Application>Microsoft Office PowerPoint</Application>
  <PresentationFormat>Экран (4:3)</PresentationFormat>
  <Paragraphs>653</Paragraphs>
  <Slides>114</Slides>
  <Notes>6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114</vt:i4>
      </vt:variant>
    </vt:vector>
  </HeadingPairs>
  <TitlesOfParts>
    <vt:vector size="115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Этапы развития самостоятельности</vt:lpstr>
      <vt:lpstr>Этапы развития самостоятельности</vt:lpstr>
      <vt:lpstr>Этапы развития самостоятельности</vt:lpstr>
      <vt:lpstr>Ещё немного об этапе творческого применения умений </vt:lpstr>
      <vt:lpstr>Презентация PowerPoint</vt:lpstr>
      <vt:lpstr>Презентация PowerPoint</vt:lpstr>
      <vt:lpstr>Внутренний побуждающий мотив к новой деятельности</vt:lpstr>
      <vt:lpstr>Внутренний побуждающий мотив к новой деятельности</vt:lpstr>
      <vt:lpstr>Презентация PowerPoint</vt:lpstr>
      <vt:lpstr>Презентация PowerPoint</vt:lpstr>
      <vt:lpstr>Презентация PowerPoint</vt:lpstr>
      <vt:lpstr>Презентация PowerPoint</vt:lpstr>
      <vt:lpstr>Внутренний побуждающий мотив к новой деятельности</vt:lpstr>
      <vt:lpstr>Внутренний побуждающий мотив к новой деятельности</vt:lpstr>
      <vt:lpstr>Презентация PowerPoint</vt:lpstr>
      <vt:lpstr>Внутренний побуждающий мотив к новой деятельности</vt:lpstr>
      <vt:lpstr>Презентация PowerPoint</vt:lpstr>
      <vt:lpstr>Внутренний побуждающий мотив к новой деятельности</vt:lpstr>
      <vt:lpstr>Внутренний побуждающий мотив к новой деятельности</vt:lpstr>
      <vt:lpstr>Презентация PowerPoint</vt:lpstr>
      <vt:lpstr>Принятие ребенком самостоятельных решений</vt:lpstr>
      <vt:lpstr>Принятие ребенком самостоятельных решений</vt:lpstr>
      <vt:lpstr>Презентация PowerPoint</vt:lpstr>
      <vt:lpstr>Презентация PowerPoint</vt:lpstr>
      <vt:lpstr>Презентация PowerPoint</vt:lpstr>
      <vt:lpstr>Принятие ребенком самостоятельных решений</vt:lpstr>
      <vt:lpstr>Принятие ребенком самостоятельных решений</vt:lpstr>
      <vt:lpstr>Презентация PowerPoint</vt:lpstr>
      <vt:lpstr>Принятие ребенком самостоятельных решений</vt:lpstr>
      <vt:lpstr>Принятие ребенком самостоятельных решений</vt:lpstr>
      <vt:lpstr>Презентация PowerPoint</vt:lpstr>
      <vt:lpstr>Руководящая роль ребёнка в каких-либо действиях, деятельности</vt:lpstr>
      <vt:lpstr>Руководящая роль ребёнка в каких-либо действиях, деятельности</vt:lpstr>
      <vt:lpstr>Презентация PowerPoint</vt:lpstr>
      <vt:lpstr>Презентация PowerPoint</vt:lpstr>
      <vt:lpstr>Презентация PowerPoint</vt:lpstr>
      <vt:lpstr>Руководящая роль ребёнка в каких-либо действиях, деятельности</vt:lpstr>
      <vt:lpstr>Руководящая роль ребёнка в каких-либо действиях, деятельности</vt:lpstr>
      <vt:lpstr>Презентация PowerPoint</vt:lpstr>
      <vt:lpstr>Руководящая роль ребёнка в каких-либо действиях, деятельности</vt:lpstr>
      <vt:lpstr>Руководящая роль ребёнка в каких-либо действиях, деятельности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Рефлексия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Светлана</dc:creator>
  <cp:lastModifiedBy>Светлана</cp:lastModifiedBy>
  <cp:revision>423</cp:revision>
  <dcterms:created xsi:type="dcterms:W3CDTF">2015-01-28T12:25:16Z</dcterms:created>
  <dcterms:modified xsi:type="dcterms:W3CDTF">2017-01-16T06:53:43Z</dcterms:modified>
</cp:coreProperties>
</file>