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3"/>
  </p:notesMasterIdLst>
  <p:sldIdLst>
    <p:sldId id="295" r:id="rId2"/>
    <p:sldId id="256" r:id="rId3"/>
    <p:sldId id="257" r:id="rId4"/>
    <p:sldId id="296" r:id="rId5"/>
    <p:sldId id="297" r:id="rId6"/>
    <p:sldId id="298" r:id="rId7"/>
    <p:sldId id="299" r:id="rId8"/>
    <p:sldId id="300" r:id="rId9"/>
    <p:sldId id="283" r:id="rId10"/>
    <p:sldId id="287" r:id="rId11"/>
    <p:sldId id="288" r:id="rId12"/>
    <p:sldId id="281" r:id="rId13"/>
    <p:sldId id="282" r:id="rId14"/>
    <p:sldId id="301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02" r:id="rId27"/>
    <p:sldId id="303" r:id="rId28"/>
    <p:sldId id="284" r:id="rId29"/>
    <p:sldId id="289" r:id="rId30"/>
    <p:sldId id="280" r:id="rId31"/>
    <p:sldId id="290" r:id="rId32"/>
    <p:sldId id="315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16" r:id="rId42"/>
    <p:sldId id="317" r:id="rId43"/>
    <p:sldId id="291" r:id="rId44"/>
    <p:sldId id="292" r:id="rId45"/>
    <p:sldId id="293" r:id="rId46"/>
    <p:sldId id="294" r:id="rId47"/>
    <p:sldId id="271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260" r:id="rId56"/>
    <p:sldId id="268" r:id="rId57"/>
    <p:sldId id="264" r:id="rId58"/>
    <p:sldId id="265" r:id="rId59"/>
    <p:sldId id="267" r:id="rId60"/>
    <p:sldId id="269" r:id="rId61"/>
    <p:sldId id="270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EEFE1-9A7A-48F3-AF74-ADCAC705E60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1E27B81E-5EEA-414F-9F34-0862DDA5A2EB}">
      <dgm:prSet phldrT="[Текст]"/>
      <dgm:spPr/>
      <dgm:t>
        <a:bodyPr/>
        <a:lstStyle/>
        <a:p>
          <a:r>
            <a:rPr lang="ru-RU" dirty="0" smtClean="0"/>
            <a:t>Диагностика специфических трудностей и индивидуальных проблем</a:t>
          </a:r>
          <a:endParaRPr lang="ru-RU" dirty="0"/>
        </a:p>
      </dgm:t>
    </dgm:pt>
    <dgm:pt modelId="{4F8D9F55-FE9F-4BE5-8B62-5B8539927BD1}" type="parTrans" cxnId="{17510213-3915-4B3C-A89A-41E69009F829}">
      <dgm:prSet/>
      <dgm:spPr/>
      <dgm:t>
        <a:bodyPr/>
        <a:lstStyle/>
        <a:p>
          <a:endParaRPr lang="ru-RU"/>
        </a:p>
      </dgm:t>
    </dgm:pt>
    <dgm:pt modelId="{2551B254-1AC0-401F-A4D9-ADDE2FA46F22}" type="sibTrans" cxnId="{17510213-3915-4B3C-A89A-41E69009F829}">
      <dgm:prSet/>
      <dgm:spPr/>
      <dgm:t>
        <a:bodyPr/>
        <a:lstStyle/>
        <a:p>
          <a:endParaRPr lang="ru-RU"/>
        </a:p>
      </dgm:t>
    </dgm:pt>
    <dgm:pt modelId="{880653E6-2C56-4221-9D3E-962EE6868291}">
      <dgm:prSet phldrT="[Текст]"/>
      <dgm:spPr/>
      <dgm:t>
        <a:bodyPr/>
        <a:lstStyle/>
        <a:p>
          <a:r>
            <a:rPr lang="ru-RU" dirty="0" smtClean="0"/>
            <a:t>Развитие индивидуальных возможностей обучения и общения</a:t>
          </a:r>
          <a:endParaRPr lang="ru-RU" dirty="0"/>
        </a:p>
      </dgm:t>
    </dgm:pt>
    <dgm:pt modelId="{9D500137-CF3B-46D7-9A59-A3944B05C1DE}" type="parTrans" cxnId="{506C51BD-FFF0-448E-9F23-2C2C4D2EBB70}">
      <dgm:prSet/>
      <dgm:spPr/>
      <dgm:t>
        <a:bodyPr/>
        <a:lstStyle/>
        <a:p>
          <a:endParaRPr lang="ru-RU"/>
        </a:p>
      </dgm:t>
    </dgm:pt>
    <dgm:pt modelId="{B1434E12-8E34-41FA-B404-52C8214B4B88}" type="sibTrans" cxnId="{506C51BD-FFF0-448E-9F23-2C2C4D2EBB70}">
      <dgm:prSet/>
      <dgm:spPr/>
      <dgm:t>
        <a:bodyPr/>
        <a:lstStyle/>
        <a:p>
          <a:endParaRPr lang="ru-RU"/>
        </a:p>
      </dgm:t>
    </dgm:pt>
    <dgm:pt modelId="{37F98830-6053-44A0-BC3A-AB060FCA8E7F}">
      <dgm:prSet phldrT="[Текст]"/>
      <dgm:spPr/>
      <dgm:t>
        <a:bodyPr/>
        <a:lstStyle/>
        <a:p>
          <a:r>
            <a:rPr lang="ru-RU" dirty="0" smtClean="0"/>
            <a:t>Коррекция через реализацию особых потребностей в образовании</a:t>
          </a:r>
          <a:endParaRPr lang="ru-RU" dirty="0"/>
        </a:p>
      </dgm:t>
    </dgm:pt>
    <dgm:pt modelId="{054369A3-7B31-4458-AFFA-0BC4B5D03EBF}" type="parTrans" cxnId="{327BC849-D698-4A69-A000-5414F725C2DC}">
      <dgm:prSet/>
      <dgm:spPr/>
      <dgm:t>
        <a:bodyPr/>
        <a:lstStyle/>
        <a:p>
          <a:endParaRPr lang="ru-RU"/>
        </a:p>
      </dgm:t>
    </dgm:pt>
    <dgm:pt modelId="{277D6246-48D8-4F8D-BDE6-F1C66BC727C9}" type="sibTrans" cxnId="{327BC849-D698-4A69-A000-5414F725C2DC}">
      <dgm:prSet/>
      <dgm:spPr/>
      <dgm:t>
        <a:bodyPr/>
        <a:lstStyle/>
        <a:p>
          <a:endParaRPr lang="ru-RU"/>
        </a:p>
      </dgm:t>
    </dgm:pt>
    <dgm:pt modelId="{887D9A5C-F5BD-4D0C-B939-A83F08A9BE92}" type="pres">
      <dgm:prSet presAssocID="{69BEEFE1-9A7A-48F3-AF74-ADCAC705E609}" presName="compositeShape" presStyleCnt="0">
        <dgm:presLayoutVars>
          <dgm:chMax val="7"/>
          <dgm:dir/>
          <dgm:resizeHandles val="exact"/>
        </dgm:presLayoutVars>
      </dgm:prSet>
      <dgm:spPr/>
    </dgm:pt>
    <dgm:pt modelId="{7B05A9EB-30FD-48BA-A068-C4E0D11B65C9}" type="pres">
      <dgm:prSet presAssocID="{1E27B81E-5EEA-414F-9F34-0862DDA5A2EB}" presName="circ1" presStyleLbl="vennNode1" presStyleIdx="0" presStyleCnt="3"/>
      <dgm:spPr/>
      <dgm:t>
        <a:bodyPr/>
        <a:lstStyle/>
        <a:p>
          <a:endParaRPr lang="ru-RU"/>
        </a:p>
      </dgm:t>
    </dgm:pt>
    <dgm:pt modelId="{52C9FBA6-2E88-456B-8596-F012362A62E4}" type="pres">
      <dgm:prSet presAssocID="{1E27B81E-5EEA-414F-9F34-0862DDA5A2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2C67-8B71-4A88-B0B9-858F29BAE02D}" type="pres">
      <dgm:prSet presAssocID="{880653E6-2C56-4221-9D3E-962EE6868291}" presName="circ2" presStyleLbl="vennNode1" presStyleIdx="1" presStyleCnt="3"/>
      <dgm:spPr/>
      <dgm:t>
        <a:bodyPr/>
        <a:lstStyle/>
        <a:p>
          <a:endParaRPr lang="ru-RU"/>
        </a:p>
      </dgm:t>
    </dgm:pt>
    <dgm:pt modelId="{9C31A251-90C1-4E23-BCD0-8F6DD33942B0}" type="pres">
      <dgm:prSet presAssocID="{880653E6-2C56-4221-9D3E-962EE686829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1EE97-9ED7-499C-822D-B0EC1DBC9440}" type="pres">
      <dgm:prSet presAssocID="{37F98830-6053-44A0-BC3A-AB060FCA8E7F}" presName="circ3" presStyleLbl="vennNode1" presStyleIdx="2" presStyleCnt="3" custLinFactNeighborX="1667" custLinFactNeighborY="1409"/>
      <dgm:spPr/>
      <dgm:t>
        <a:bodyPr/>
        <a:lstStyle/>
        <a:p>
          <a:endParaRPr lang="ru-RU"/>
        </a:p>
      </dgm:t>
    </dgm:pt>
    <dgm:pt modelId="{3EC8D524-E57D-4EA0-BA6A-392592E6BEE4}" type="pres">
      <dgm:prSet presAssocID="{37F98830-6053-44A0-BC3A-AB060FCA8E7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13188-C160-4551-BED5-76377C9E98B3}" type="presOf" srcId="{69BEEFE1-9A7A-48F3-AF74-ADCAC705E609}" destId="{887D9A5C-F5BD-4D0C-B939-A83F08A9BE92}" srcOrd="0" destOrd="0" presId="urn:microsoft.com/office/officeart/2005/8/layout/venn1"/>
    <dgm:cxn modelId="{9B3A8012-2174-4000-ADD2-C0456B17976F}" type="presOf" srcId="{880653E6-2C56-4221-9D3E-962EE6868291}" destId="{A6A72C67-8B71-4A88-B0B9-858F29BAE02D}" srcOrd="0" destOrd="0" presId="urn:microsoft.com/office/officeart/2005/8/layout/venn1"/>
    <dgm:cxn modelId="{B221BF05-01FB-4B04-9AFF-EE6C99688854}" type="presOf" srcId="{1E27B81E-5EEA-414F-9F34-0862DDA5A2EB}" destId="{7B05A9EB-30FD-48BA-A068-C4E0D11B65C9}" srcOrd="0" destOrd="0" presId="urn:microsoft.com/office/officeart/2005/8/layout/venn1"/>
    <dgm:cxn modelId="{296788C5-309A-446E-8C0E-6FCD490946A6}" type="presOf" srcId="{37F98830-6053-44A0-BC3A-AB060FCA8E7F}" destId="{3EC8D524-E57D-4EA0-BA6A-392592E6BEE4}" srcOrd="1" destOrd="0" presId="urn:microsoft.com/office/officeart/2005/8/layout/venn1"/>
    <dgm:cxn modelId="{DD24435D-86E5-4494-9301-E99554BE0439}" type="presOf" srcId="{37F98830-6053-44A0-BC3A-AB060FCA8E7F}" destId="{0631EE97-9ED7-499C-822D-B0EC1DBC9440}" srcOrd="0" destOrd="0" presId="urn:microsoft.com/office/officeart/2005/8/layout/venn1"/>
    <dgm:cxn modelId="{EA336D31-0B87-431D-8C8C-F5C6F2683A82}" type="presOf" srcId="{880653E6-2C56-4221-9D3E-962EE6868291}" destId="{9C31A251-90C1-4E23-BCD0-8F6DD33942B0}" srcOrd="1" destOrd="0" presId="urn:microsoft.com/office/officeart/2005/8/layout/venn1"/>
    <dgm:cxn modelId="{327BC849-D698-4A69-A000-5414F725C2DC}" srcId="{69BEEFE1-9A7A-48F3-AF74-ADCAC705E609}" destId="{37F98830-6053-44A0-BC3A-AB060FCA8E7F}" srcOrd="2" destOrd="0" parTransId="{054369A3-7B31-4458-AFFA-0BC4B5D03EBF}" sibTransId="{277D6246-48D8-4F8D-BDE6-F1C66BC727C9}"/>
    <dgm:cxn modelId="{17510213-3915-4B3C-A89A-41E69009F829}" srcId="{69BEEFE1-9A7A-48F3-AF74-ADCAC705E609}" destId="{1E27B81E-5EEA-414F-9F34-0862DDA5A2EB}" srcOrd="0" destOrd="0" parTransId="{4F8D9F55-FE9F-4BE5-8B62-5B8539927BD1}" sibTransId="{2551B254-1AC0-401F-A4D9-ADDE2FA46F22}"/>
    <dgm:cxn modelId="{F9300755-419A-4E04-8979-04B691FD4DFC}" type="presOf" srcId="{1E27B81E-5EEA-414F-9F34-0862DDA5A2EB}" destId="{52C9FBA6-2E88-456B-8596-F012362A62E4}" srcOrd="1" destOrd="0" presId="urn:microsoft.com/office/officeart/2005/8/layout/venn1"/>
    <dgm:cxn modelId="{506C51BD-FFF0-448E-9F23-2C2C4D2EBB70}" srcId="{69BEEFE1-9A7A-48F3-AF74-ADCAC705E609}" destId="{880653E6-2C56-4221-9D3E-962EE6868291}" srcOrd="1" destOrd="0" parTransId="{9D500137-CF3B-46D7-9A59-A3944B05C1DE}" sibTransId="{B1434E12-8E34-41FA-B404-52C8214B4B88}"/>
    <dgm:cxn modelId="{ED8278D5-F44B-47B2-AE45-396E28C98EBC}" type="presParOf" srcId="{887D9A5C-F5BD-4D0C-B939-A83F08A9BE92}" destId="{7B05A9EB-30FD-48BA-A068-C4E0D11B65C9}" srcOrd="0" destOrd="0" presId="urn:microsoft.com/office/officeart/2005/8/layout/venn1"/>
    <dgm:cxn modelId="{9514FB6B-346B-42A8-B03F-ABC90D16986D}" type="presParOf" srcId="{887D9A5C-F5BD-4D0C-B939-A83F08A9BE92}" destId="{52C9FBA6-2E88-456B-8596-F012362A62E4}" srcOrd="1" destOrd="0" presId="urn:microsoft.com/office/officeart/2005/8/layout/venn1"/>
    <dgm:cxn modelId="{5690E824-B8FB-482B-A70B-2597BF34AE10}" type="presParOf" srcId="{887D9A5C-F5BD-4D0C-B939-A83F08A9BE92}" destId="{A6A72C67-8B71-4A88-B0B9-858F29BAE02D}" srcOrd="2" destOrd="0" presId="urn:microsoft.com/office/officeart/2005/8/layout/venn1"/>
    <dgm:cxn modelId="{73DBA143-A4A5-4CC3-BDD5-437F922C1591}" type="presParOf" srcId="{887D9A5C-F5BD-4D0C-B939-A83F08A9BE92}" destId="{9C31A251-90C1-4E23-BCD0-8F6DD33942B0}" srcOrd="3" destOrd="0" presId="urn:microsoft.com/office/officeart/2005/8/layout/venn1"/>
    <dgm:cxn modelId="{7B805DC2-504B-48F3-943E-FEB8113E0855}" type="presParOf" srcId="{887D9A5C-F5BD-4D0C-B939-A83F08A9BE92}" destId="{0631EE97-9ED7-499C-822D-B0EC1DBC9440}" srcOrd="4" destOrd="0" presId="urn:microsoft.com/office/officeart/2005/8/layout/venn1"/>
    <dgm:cxn modelId="{FF34B31D-842E-4431-818F-2D4D86D8C79F}" type="presParOf" srcId="{887D9A5C-F5BD-4D0C-B939-A83F08A9BE92}" destId="{3EC8D524-E57D-4EA0-BA6A-392592E6BEE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5A9EB-30FD-48BA-A068-C4E0D11B65C9}">
      <dsp:nvSpPr>
        <dsp:cNvPr id="0" name=""/>
        <dsp:cNvSpPr/>
      </dsp:nvSpPr>
      <dsp:spPr>
        <a:xfrm>
          <a:off x="2369819" y="60007"/>
          <a:ext cx="2880360" cy="288036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Диагностика специфических трудностей и индивидуальных проблем</a:t>
          </a:r>
          <a:endParaRPr lang="ru-RU" sz="1800" kern="1200" dirty="0"/>
        </a:p>
      </dsp:txBody>
      <dsp:txXfrm>
        <a:off x="2753867" y="564070"/>
        <a:ext cx="2112264" cy="1296162"/>
      </dsp:txXfrm>
    </dsp:sp>
    <dsp:sp modelId="{A6A72C67-8B71-4A88-B0B9-858F29BAE02D}">
      <dsp:nvSpPr>
        <dsp:cNvPr id="0" name=""/>
        <dsp:cNvSpPr/>
      </dsp:nvSpPr>
      <dsp:spPr>
        <a:xfrm>
          <a:off x="3409149" y="1860232"/>
          <a:ext cx="2880360" cy="2880360"/>
        </a:xfrm>
        <a:prstGeom prst="ellipse">
          <a:avLst/>
        </a:prstGeom>
        <a:solidFill>
          <a:schemeClr val="accent4">
            <a:alpha val="50000"/>
            <a:hueOff val="8617942"/>
            <a:satOff val="-21801"/>
            <a:lumOff val="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индивидуальных возможностей обучения и общения</a:t>
          </a:r>
          <a:endParaRPr lang="ru-RU" sz="1800" kern="1200" dirty="0"/>
        </a:p>
      </dsp:txBody>
      <dsp:txXfrm>
        <a:off x="4290059" y="2604325"/>
        <a:ext cx="1728216" cy="1584198"/>
      </dsp:txXfrm>
    </dsp:sp>
    <dsp:sp modelId="{0631EE97-9ED7-499C-822D-B0EC1DBC9440}">
      <dsp:nvSpPr>
        <dsp:cNvPr id="0" name=""/>
        <dsp:cNvSpPr/>
      </dsp:nvSpPr>
      <dsp:spPr>
        <a:xfrm>
          <a:off x="1378505" y="1900816"/>
          <a:ext cx="2880360" cy="2880360"/>
        </a:xfrm>
        <a:prstGeom prst="ellipse">
          <a:avLst/>
        </a:prstGeom>
        <a:solidFill>
          <a:schemeClr val="accent4">
            <a:alpha val="50000"/>
            <a:hueOff val="17235884"/>
            <a:satOff val="-43603"/>
            <a:lumOff val="19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Коррекция через реализацию особых потребностей в образовании</a:t>
          </a:r>
          <a:endParaRPr lang="ru-RU" sz="1800" kern="1200" dirty="0"/>
        </a:p>
      </dsp:txBody>
      <dsp:txXfrm>
        <a:off x="1649739" y="2644909"/>
        <a:ext cx="1728216" cy="1584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13DE9-3F55-4BFE-AD12-424E83BE6553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23A9-2CE0-41AF-8904-3A5DACC53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4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4D864-6920-46FC-BC30-2FFFC77149D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4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onsultant.ru/document/cons_doc_LAW_14975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8397280" cy="4797152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Российской Федерации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Нижегородской области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«Нижегородский государственный архитектурно-строительный университет» (ННГАСУ) г. Нижний-Новгород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«Бурятский государственный университет»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(БГУ) г. Улан-Удэ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УМЦ «Школа 2100» г. Москва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«Гимназия №73» г. Владимир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дополнительного образования детей на Ильинской при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ННГАСУ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Всероссийская научно-методическая сетевая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о н ф е р е н ц и </a:t>
            </a:r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Преемственные подходы в профессиональной подготовке педагогов к непрерывному социально-личностному развитию детей дошкольного и младшего школьного возраста в условиях реализации ФГОС»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8460432" cy="165618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Шапка н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72"/>
            <a:ext cx="8397280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87208" cy="151216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Научные характеристики образовательного пространства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(по материалам исследований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., доц., доцента каф. педагогики УО «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Барановичский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государственный университет» В.В.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Хитрюк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43192" cy="5157192"/>
          </a:xfrm>
        </p:spPr>
        <p:txBody>
          <a:bodyPr>
            <a:normAutofit fontScale="85000" lnSpcReduction="10000"/>
          </a:bodyPr>
          <a:lstStyle/>
          <a:p>
            <a:pPr marL="11430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Структурированная система факторов и условий становления личности;</a:t>
            </a:r>
          </a:p>
          <a:p>
            <a:pPr marL="11430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Существующее в социуме «место», где субъективно задаются множества отношений и связей и осуществляются специальные виды деятельности разных систем, связанных с развитием индивида и его социализацией;</a:t>
            </a:r>
          </a:p>
          <a:p>
            <a:pPr marL="11430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Целостная интегративная единица социума и мирового образовательного пространства, нормативно или стихийно структурированная и имеющая свою систему координат, которые определяют возможности для саморазвития и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самоизменения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личности на разных этапах её становления.</a:t>
            </a:r>
          </a:p>
          <a:p>
            <a:pPr marL="114300" indent="0" algn="just"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772816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пространства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по материалам исследований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., доц., доцента каф. педагогики УО «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Барановичский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государственный университет» В.В.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Хитрюк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316416" cy="4896544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Организованность;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Структурированность (взаимосвязь и взаимозависимость элементов);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Содержательность.</a:t>
            </a:r>
          </a:p>
          <a:p>
            <a:pPr marL="114300" indent="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Инклюзивное образовательное пространство имеет все эти признаки. Его важной характеристикой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вляется множественность субъектов (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полисубъектность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дети («обычные» и «особые»), родители обеих групп детей, педагоги, специалисты (психологи, логопеды, дефектологи,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сурдологи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врач ЛФК и т.п.), администрация образовательной организации. </a:t>
            </a:r>
          </a:p>
          <a:p>
            <a:pPr algn="just">
              <a:buFontTx/>
              <a:buChar char="-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00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аталия\Desktop\инклюзивное образовательное пространство\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теоретического понимания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Наталия\Desktop\инклюзивное образовательное пространство\ученые о понимании инклюз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316416" cy="54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2963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НОО для обучающихся с ОВЗ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вступил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силу с 1 сентября 2016 года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9580" t="13574" r="29579" b="3143"/>
          <a:stretch>
            <a:fillRect/>
          </a:stretch>
        </p:blipFill>
        <p:spPr bwMode="auto">
          <a:xfrm>
            <a:off x="500034" y="1500174"/>
            <a:ext cx="328614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9793" t="18832" r="33130" b="3484"/>
          <a:stretch>
            <a:fillRect/>
          </a:stretch>
        </p:blipFill>
        <p:spPr bwMode="auto">
          <a:xfrm>
            <a:off x="4000496" y="1500174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47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тенденции в изменении состава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 с  особыми образовательными потребностями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859" y="1556792"/>
            <a:ext cx="6195557" cy="1636540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 Появление новой группы детей внутри категории дети с нарушением слуха –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имплантированные дети (глухие дети, перенесшие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операцию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имплантации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Количество квот: 2010г. -  около 700;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2013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г. - около 1400.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DSC006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-4649" r="41078" b="4649"/>
          <a:stretch/>
        </p:blipFill>
        <p:spPr bwMode="auto">
          <a:xfrm>
            <a:off x="307976" y="1305642"/>
            <a:ext cx="1677420" cy="16794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42900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Рост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доли детей 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тяжёлыми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комплексными нарушениями.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746003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Рост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числа детей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близким или равным норме уровнем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психофизического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 том числе к моменту начала школьного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ravmir.ru/uploads/13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93332"/>
            <a:ext cx="1812884" cy="135966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TEhUUExQUFhUXFxcYGRcWGBoaGhweGBQXFxgWFBcYHSggGB0lHBgVITEhJSkrLi4uFx8zODMsNygtLisBCgoKDg0OGxAQGy8lHyQsLSwsLCwvLywsLCwsLCwsLCwsLCwsLCwsLCwsLCwsLCwsLCwsLCwsLCwsLCwsLCwsLP/AABEIALcBEwMBIgACEQEDEQH/xAAcAAACAgMBAQAAAAAAAAAAAAAFBgQHAAIDAQj/xABFEAABAwIEAwUFBQYEBQQDAAABAgMRAAQFEiExBkFREyJhcYEHMpGhsSNCUsHRFDNicpLwFVOC4RaissLSQ3OD8SREY//EABoBAAMBAQEBAAAAAAAAAAAAAAIDBAEFAAb/xAAxEQACAgEEAAQDCAEFAAAAAAABAgADEQQSITETIkFRBRQyI1JhcYGRobHxQkPB0fD/2gAMAwEAAhEDEQA/AEnGEozKlxSTB7vLbxpfSmrCucHZdOZaJO0zXiOFbY/cP9RrzqWMdTYEBzPeHGlp/eLzzGXSI0poSKhWdmEaAqI5SZiKnpooknJnRArqkVoiuqayZBGOJEpzHTyM/Khv7FoCHHII0E+FGsas3FgFkJKv4iQI9K522EO5EgxIAmDz8Kj1oZlG2YRkxb4GQ0HtC4Xu/IPuRPwp5vB3hKSfKg+BYVcodyrS2GhmIUPe3kTTJeWqz7h86c7Dw/MPSagmraDA6RzrxhkEnXntXZtCgBKTIEVls0rNsR4muDTuXUA4/sSo8rCLKNBXcXKW/wCbxr1pvSq/4nvnWny3mVrBSY0PhXbt3EcRNYBPMcBfhwlJg67x9KiOsiag4E6VRIIjeetG028gkmK4HxCvxrFRBlscywYSC1MDpXFVuKLG1nmK5LtFTESfCuY2ivXtDC8RfeCLFo9sjUxO006RSzYM/boBEa0xYhdpaTmV5Acya7vwXIR8+8m1HJGJs64EiVEAeNBHuItYSkabyf02oPiuJqcVE/A7eQoXcDMImPHY103vPpMWoeseLLHEK94R4zIoyiCJGoqr8PUqQknXYGdwfHqKb8EvigQTInXw/SiqtzwYt6sciMgTXuSujUESNjW+WqhEYnAt1DcalxIooE1ESPtfIUQgkSN2gS6QBKiO6n6nwFLGPvqDxYcKD2hEITMgRJ157UdQ2td4ooUE5W9ZE+8rl02oVjOBTdMrUsZsjiipW+mUR86867hiah2nMrtrC8t+ns0r7NK0nMQrlqdSOtOmIWFw6UrzEISD3MwPU7czRBu1JAKVAgmBrWrlm4NKiNN6nKkTotra3GGHpiItrxMsrW2lpSVo3LgygdCZ1oLhLDiXnluELWs55TrPdIEfSn27wdtSytbYKzAKjMmNprnh2EArzoQZJKR3jGh5TVLWXsMEftJVTToMjuLtrbXAQAQkGNinUede03rdKCUlMkHXUV7RbrPaDmv3iTY3K1gFLaoOoHdn4TU+5eU2kKUkgSAZ0rXgtWYydVAxrv6UW9oAUuyUoJUkoUDqNxzpCWEnBjmqAGZEF0AJmBUq0f7TRHeMTCdaTrm7z26vFPKg3D9y80R2ZLZO6iCSPADYCmswURaoW6ljDGWgSkrSFJMEEwQRyINdzektqU2MxGg6HSq74jbUYceQkqKv3iRAVG+cHQHxpv4GeCrYAlI15kfSvKQwyJjKVODD2G3wcXkghQQFGfHlRlCaEttttS7pmjLM8p2rpb4gszmbVE6EaiOVBu9PWehhArsmlO247tu8lYWkpJHukzHMRWYVxS5cqUbdoqbBiSCPmdD5ChJxCVC3UanLgJ3IrGbySR0j51Xdzjy/2nM4nKW1AEGRoecGm5F4EgkAmOg5HUGhDbuoVlZTuSLjGwSUAKBHUaEeB2ND7tYdUCpIzJIIn60MexHtFIkFI1IzSOfMflU1bKirOlGbQGQob9IroUgKnmiHznywilvIvOn3cozD46x1oS/jyiqAYHKibbmQSsb7wdqVeK7dTffQCWyTOm3j5VytSEFnlx13LKlJXJkm7x0oEySTTJw9iOdvNJJOh6g1Wa2VjKVJUMwkZgRPiJo7g+L9msJVoPl/YoE5PBnrBxLItlkFskDUKKiRrpSXi2J3Dzi1JR3AYSVToPKRHzppvb37FBB2GvrqKXic5MD4UgZTK/8AuoVSbuYFQoj3lIT8I+dY7fNgfvyT0SlP1iiv+BoUe8AfM1n/AA03OgitjSsCt/tOYOtKCyNci06EcwCB70bDSuuBYs4HQQCtpYOdYiEFR0kHUQYBTtBnlRq1tyl1QByoABEgd4xsmBIgjWaVLTF09qorRDKnFJLjemhJSCsDroZNMqJJg2oAMiXDw5cZmyk7pMfHX9aLIJnWlHgm7lTqSdsu/wDqFNweHUV0l6nObubGozae8o1sm9SSRrHXl8a6MJ940ZBHcDgwPZXSG3X1OKSn3B3jHU/nVWY7iFw7fKWCClJyoJVAylWphR3jlXb2oXzjD0KQkLWCpJBzd0HKBMCDzjxpGw6zubpYShYBM7n5mK3JByI1Qm3kcy68MYSG0lCwVAHZQOpNTMTdORCZIJjX61UDnBuJtDM26hfgl0hXwVA+dc/8exe20cbeI8UZx/UmQPjS1IHrPMuR1LaNtAQN9SdT0Gk1CtnlsNICgBCjrvOdRMiKj8HYncXNsXbhGRROVIIKSU81ZTqJg1MxRWdSET4/DYUF1xrXymerrDnzCaIazancz9aytX3sqiBED9KykDT2EZ3n94WV+7EvDXCAlcBE75Sd6ZMy3z2Th+wUgpKgTmk6RG3rWXuBZAOz76CYIOhHgf1rjw7g/wCzuqcW646k7IVEIkyYjfpRLRZziPbUJ6wffcBLbRlZcCkwYz6EdBIGvwrktkYYwldw2l1xagCR7o6wY5Dwpuv0peIVmUnJqggxB8aCAtXaewcWTnUoERtCfLSp7rGHY6jEAUZBi1x/f52GUt5UtvoDuadYnYJ+tIdtg7qyexK1gASUTp8KvLDfZnattFCVrWo7FwhWn4QI0GvKgl3wuLEK7EOqJIBECJJ66aeNbVqq3Q+GCT/cQ4YnJP6SqXbC6SJJeCQQCSpXPwmpzGL3KMrSXlwTlAzH5E1Z11YIW0jQJWPfCjMz0oBe8J57hC0KaSka5BKjoOYFPQlgC4xCRC5wvcVMWbNustrdUVESFAjLr40x4fxehn7MBzQRokRpv96mDEuBm7hCiqQtIGT7vmDOhEVztvZqVDMpbZjcpkHyr11VbHmU1X2acleP1ED8QYq3dNJyAIcSR3nEkApO6ZE88ppg4AuHC4UuuIcWpICQgyAE9elT7TgNCNVhSm/nPLzG1SuGsEYtX1dmkAqToSdd5OlAQta5UxdlpvbzD9pE9pOEultC2U6I96OqiI0pT4XfeWooUpYjXcjzq1sUuu7lCu9IOnKDNL6WMoOUCTJ15nxNe+bUJtK5jaNC7tuJwP5m+FkBsiJ11KjJkagQfjW12oLEK2rkEg94aH+9DUNbpzBJBBqJ7NxzKbKPDPHUCY6mEJQDmhRIPLXkPDxofbO5yARqTp4frTFiWFleqRrXNXCi0MOOISoupGYQJ2IJAHPSafSRiRXcmFsMuBlSlw+6AFemh+VCry/CPcVLeveTzgwK8a7mZ5SwWlNpX3R1PemOe9T2sDRqlCSEZcxB/i6A861hkZ9oNbbTj3mnC112yC6SYKiEg7wNJPrTE2JoNYIS2nKORIqcm6pY/CUsJpjdopxtSUqyyIJG8cxPKqzubLI8G2+6sqBAUfs1AHZQOmmh8461Yd9iwEJnU/QUuHDVKukFaQtCiFJSuU5DJ72XQq0HlpRKcHiLcHbG+zYUkKIPe0JI5wBtQbiTiosp0BK5jeIGk/Gmt9sJCd9R9KrHi5Rfe7NIBUF5Qekj7x9PpVdbkSNkzCmD+0dzVDracquadx0mrLwXHkOspUnfYjy/sVRZ4ZeLuRBBhIJWQUgaxz3qzOGMPNoyvXMQkuadQ3OnwHxpwuDjAimpKnMqr2n8Rm5vVgGUMktp8SD3z/UI/wBPjXD2fLUb63EwCsT+nkaUCpSlSZKiST5kyfnVgezRhDF227ckNoCVEFXWISfPU/CmAgETMEg4lwcQ34ZXlTblfdBnZO1I2IcRuvhxVuwylLSQVLzKJPgBA18KO4nxK3d3CWmZWhsFTi4ITA2HjP5Vi0IbaU4UgAAqjl/CIqfWO1YXaeT/AFH6TYQdy9eshcLYwt9txLiXUqSR3iAIG5TlHOi+J4myAezC5EaqEcvGouHNlu2zK/eOd4+tLnEF/AOvKvW2bDsxz/zBVfEO/wDqc3cZ1OtZSeLnwHP61lJ2GP3LLGs+Jy+SkLEdIAPyo5Y2xXoCPH9KrTBsMYQsKDr6iOSQn/7p/sceZQR3HhpB7u/nVR11e3CyVtFaG8wm91jSm1FssgoTucpgaTM89KWOF31vXanGWlhOc6QYg6bx617xX7Qblt/LbZUN5UnvolRJGszNDGPaFfDTMgyRskJ3PgBRpX4q545EE+Q4MuMkpiQrMBJCTvy1pV9pZvVIZ/Y4IUSHEkiNpBJ+XrSpdcW3byi2hxKFkZQ5oQCmZO2okdK4WDeKrXlN+EjeUgL+CQiuf8pTQRlsEfzKU8Sz6RmZZu4p3kuhCMmmqCQdNwRpFFeHnVh12SCruSQPA7etOmGsLLKQ+72i0iCcmSfHKOdcF4KntM6YTIAMc4mD86Ut323AO33nU07KiYK4aR71x3sl5iUiJKo1HyNB27heVOS41JOsA5vADTanIsjmJ6zz9KxLSRskDyFVX2IzZHP8RBFjnJwP5gazbu8wzvSjSQUDUdNFafCpblsM+eO9Ec9vCpxrRSakY5j0RRzjmQFpripNTnEVHWilkS1GkAiD4H6/71JatA9lTIStMwrqDEg9Y5VimZG6fVQFdrOxXIKVIJHRVCAcwLmRlIJhNi0bbHuKWBuQRPonn8aJXt+wxbKdUr7MpMHrI0A8eVDv2d/NsmP5q1xJsi2yLG7h08CZP5mraTjicOwZi9wtZ2z+GsN9ohCUJKVKVl5qzAHbqd6LP8PFwHJeoJIAkaaAQIyq0pT4mxG1tmFpaSlZURmAO4UeZHlSe3jjGUqNq4ANylw0/FX+5n9P8wDW/wBSxvxAqaeU1pCNCqZzEidP961euiEydKU8M4ptkJJUh7vKOgIVEbbmiVpijN0rKFOR0ywT4E7CorUwx29Sytww57m+FsLuluqjuRkBO3XQc9Y+FN3CnCzzSyp5eYaZVHVUQNInSpHDlokICkgBAkJA5wSFKPXXT0Jo8m6rBNdmGRJbwSkDMkqCRm03gbxyPLSlhdqxcFamGuyWFd4K0KidZmmAXWqQdQVJH9Ry/Qmly9RlX3TBzhBPqQCaoPKQaK1IYnsT3DGFKWpJQSdiCPrRNaihDhA1AygcpOgHyqcMaabGWZO2m58zXCzWnKSoA5iSAfj+dbX5QcSawlu4kYf7Mgo9rmRMzlj86MXfs2Q8ZcUtIA+6QSI6AUxi8MwBHlyruzcqChrM15T7zGzF/AuCBapcS28pQdAkq6DkedEb7hVbqUpK0hIIJHWOXxo66T7wB8qWlcdWmcIDpKioCADEzEE7CnogZ97dj3k+WRSB6yFxNaLR3TAiAOkbTVW8Q4gmSkLBOxjl61cOOXrTqSO0TJI0nkFCQPSvnrGXCXnCB986euleeobsxiPhcSa04I/vrWVDaVp08KyvbZ7MvLDOGm2lBfeKhsVHbyAimFtB61pfXyGklSj/AH0HjQvBcXL7qgdIEpSPOCVdeVKs0oqGQcy0Nbeu9h1IXFXBjV44lbi3EqSnKMmXUTOspNC2/ZkxzefPnk/8KfstbJbqdb7FHBiti9mAcLwBm2TlQgfzKAKj5mKIhMbVKuW9JrRq0WrZJrBluTLEdQvtOQr2iLODq+8QPLWpjWFIG8nzpgpYxb6qsdQGTXk0ffw5ChoAD1FAn2SkkGhesp3CpuWzqczXhr2vCKVKBNCmdt6jXqFIBhIKo0CjA+Nd0Ej02NR75sOpKVkmfHX4isIMJSc/hBouHye+bRI8ZUf+iidniCUjurQTGuUQPSlteCBoEIaQ6kkmFnXXooz8KHKuXG9BaIQkfhInz5TQ5mvpi3UfE4v41M/aUOoKFgFKhBB8arC44jUmfs16fw/nTLhGKKKAcpPiIIjl568tNqJMsZJbQUGTFnjvg/8AZk9rb5lMkkqSe9k0nX+HfU7c6AvN3bFo5lyditPe7msEbhVWc0lTy9/AkgwB1SDzPTwpN45Zv2G3Ldtou2hHdWhJUpKZkoWBMQZE7RVjULwpYEyRr2ZeoicOYMp8KOYJQnVSj9B1NOmH2aCphhmUha8qlcz+JXkEzHj8KicOWCU2SJkKWpS1ax3Zgac9j6mnrg/BgkftChqRDY/Cn8Xmfp50m1jux6TqU1VVaYWH6oecCW0hKRAAAA6AaAVAU4amXIk0NvFhEdSYAG5PQDmaAcyAwpZHMptP8aT/AEnMfpQZu8lwq5KKjHqf96nO3AtWitejrgKW08xI1UfL5bc6WrOSEpG+w+dUAEACW6KvyO7dY/qcsIxhP7UpnIlWaIOvdn6034zetW6kNuBXuzMwBrGvwqu8NsuxxUiZScihJkjcEH1pw9rNsSAoc2j8lEn60NoasEflOeu2xlHvCdniiXUgthOXzkn9fSuj1+AsIIhQGceIGh8okfGk32fvBTEEaoWYPnrFEeMrV9WU2ph46DvZe7oVJnyrRyOJ61NjlTGvEuIm7ZntFHTQASNSenzrhY8QNBtLrymw27OSUEHTeevnVbnG+zCW8Qs1QnZTiM6fMLT9aYVYxh98222VQG/dDa4jSNtD8qKu0K32oIEBl8vkjl/i9g4IzskchIHw6VXPGHs3aVnubR7cz2ZgjU6hKhtqedFUcHWa/wB3crT4KKf+4U2YThCGWUshWcamTGpmeWnOqzbp2H2bHP4xGxl7lTn2cuq73bJE8g2Y+tZVvf4cRtWUOIORK0D63TqpSuUn8qbOF8NdQqQkwRB0O3nTbYYWy0AG20D01+NEEmtdgwxOjdr9w2oMCQm7JR3gVKbsk8yT8q7CtgaQtKCQGxjPW2gNgK3rUGts1NAxB7ntZXle16ZMrhdWoWIPoa71leIzwZoJByIuP2xSYNcCimd5oKEEUBxO0LfeGqevTzqOynbyJ0aNRu4PcgOo6VyU2N4HwqM9jLSd1p+NC7ri5hMyomOg0+JpAOeBOhsYcmGFiuDrINCGuI1OmGmFqMTqpCdOu50oXxFjT7bWYpaQJCYCitUnwgAV7wm9oa2KDjM84mdbQggaqPQ7edDMNxxxkApCC2rReckZSIIWOvSPChlwy65ai6ObIpwoGgA0Gqj01086Y+FuH23bdLqk5pJ945ttNKZTWQ0DXXIaSAf8w7wtf5kkqIKlEkx9Ka7d4ERNIzuGKtyXEnuCJT0H4vnrRK2vzvQWqVbBnNUhlyJx4hwV5b7Y95pa5WscoMwochGnmaaCYEDQARFRre/zDWvXH9KHkx1lrOAD6Txaqr++41cS+52AbhJKUrUCTpoop1jeaI8bcRdizkQftXO6nwB0K/Tl4kUhW7MDTlTR5ZRotOLSSw4hxGILdczuLK1dT9B0HlRlm7S2M6zCQRqPE0s229TeIHIt06gAuN5idgO9v6hPxptJG8Ezo6wY07BfaT7jE0P3jSkJMlCtgeRBknnT5xskOWbLhIGhTJ/iR+qaq7Asc7B0OlP7QgAp+yklMxJ2iIG1WlZXDd1hWfdA7wzaQArSZ20VVGqC2O208cT5andWi57BiL7M8/2oQTII6RtHQ9KM8bXa2S0UwFfeJ5A6E+dKWA3abe4fOdSUiTKSNYVzO1LPG3F37WconKIAnw5+JPWp61JMs1ZAfMsBniBkkNvr7qk5gsnxiDyiljiLArVd4hLK+6th1wlJHvIBI22mkfCGe0XlU5kASSCTp5Ca0vW+ydUkKkp0zJ0nTw86uBXHUjZ88x3asnmbK2uGrped2ZbXCkiOkienxqO1xFdl9KS7lCDHc0BVrCvy6UHwxxa2QgLUcoVlTPu7qOUcthUWwPeQf4kfWKRaqdqMGNq83Blx23HV0EgFDaiPvQRPjArygbSdBWVzvmXjvBT2l1JdrqlVQBejkDXVFwT92uuKn9pzC6yalVbBVRwoxNYhzSSY89K94ZmbxJYVW2ah6r9pI7yxXF3iJkcz9B86MUOegZniqOzDGasmlK749YRutseBUD8hQd/j8LP2YcV/I0s/OIoxpn9eJhuHpzLFCuVcnblKdyKrs8QXa/3dpcq8VFLY+ZmubVtibv8A6TLfipZUflFYUqX6nE8DY3SywLjFm0/eB8qH3OOoOkSKBW3DVyf3jyfJCYotY8P5DOck+QoDdQvQJjRU/ZOIPY4SsnSVdidTJClrKdde6kqgDwFJntJwVq3Sj9mYSCVd4IGpTl189Yq3Wm4G81XHtBusriYMd1WvqKiqXdqV28ZPUZfawpbcc8SvsHS4mHG1ns0kgpnvJ8NdQNefSs44xhThZZ/CCueZzaJn0B+NcxaHtc0rST99P1UOfpUbh9s3mJIzHMAuSQIlLZ005TA+NdTUqoXGOSZPoLW8TdnygZh/ijERbtMWOSEotwFHq4tQczeEEK/qpj9mKh+yrGYGHVafhlKTH5+tK3HK/wD85xtxCila2TnGpCEtgAJ9SZrvgHFjVmwUKErznwEaQVH46VzinnyOp0ms3afB74J/WWUtsEQRodCP1pTumjbuZDOQ6oP/AGnxH0pef9pA3yqV4J7iPVR7x+VZhmOKvZ7VDbaJOXKVFRKQZ7yj/Zob68pzB0is9m1Y5WdyBXuL4shlpTijokcuZ5AeJNIK8bLSikEqAoZjGIuXGUHupGyfzPWpUXHcv+VctjEhuXK7m4Lq1TJ06ADZIogw5yPOuNlbBEkchWratflRE5nVpTwlAhWyEnwqPi2LhXbs/d7FZP8AMACn4HL6mod/ioZRAPfOw/M0EykMqUfeehKeuXMFLXHQlKQPWqaU/wBRnN+J6rI8JTye4V4UxxTB7NR7izMbeEg1b/BVqh7Dru0QSpKkLSJ3HaNnT0J+VUPZW5WVBDa3CkQI0A8VGro9iasgcQc05RObmZ5eGtGKsHeJy7LFK7D2JVDgftwWwElzLlIgLBB6VAZuLhuPskafibSak3paDrgcUtKUqUBkEyQo7zsKBKuDWKGAjNQylgM9AQ7/AI8DpcWjSgeaB2ah5EaVHdsbdwSw8Uq/A7ofRQ0Ne4cxaqbl55SV691KdvWN6iDDFuKJZbcUjkVDf8qd4ZAyZKX/AFkcocaVOqSOY2+NEcLJUpB5laf+upGHWbjYKHnS22QcyEkKJPIRqB51ra5W32VLGVGYHYgROh15Uu0cRtBwTLIaa0/vrXtdm0iK9rhEyyG3faMwnRIT6mfpUZvjt50w02ojqEwPiaRbGxHSmC2UUjQx5V3Lfiir9KfvOauhPq0ZU3V+7+FsHqufkBW7eA3C/fuwP5Uz/wBSqCIu1/iNdU3i/wARqQ/GL/TA/IRo0FfrGBHB6D+8un1+AVlH/LUtjgez5oLn86lK+ppaReufjNd0Yk6Nlq+NJb4la31EwxplHQEdbTh22b9xhseSB+lEUW6U7JA9BSAnF3/8xVe/4q9zcVQnWD2M3wTLByitkgVXn+Ju/jNbDEnfxmgGsA9Jvgn3liSOor3MOoqvBiTn4jWf4m5+Ki+e/CZ4H4ywVqEHWqM9q+OdjeITkCiGzuSNFEaactPlTonE3PxVVvtMly9JImG0SY0Ek6nwptF3i2AjjE8awo80Gji2RlRbgqKSlMKUSJB2A3P6VYPs7wFuwZTcPlReeR7sQEJ0OXqVGRPlVdWOFOKMoTLjagQEga6ddNBvr40cw/GVpCg+tbip5rzAeCYMDntVrMCv/cZTpvtAh4BGeIb4ttmLt8OnOghOXukSQNtxpS8nALOe926j4rH5JogcQaXsooUOREz0giaG3Lve7hI5zHyANJLsPWdpdJpvuycOHLHdQVHRTivlEUIxJ1LJBYTDJEIEkx1OvUyalXAyoktErVohCNFK8SNkp8Y1nTwG3jq8iUuMoSkQMpcgiBAgzWhLGGT1EPfpaWKrwfcCcmsZbSQezJPUq/2okvEEKSFRl8DS+txgajfoVpI+I1NRXbzNvlJ/mj5Vvg5gr8R2DlgY0W14nKsjkP7+dAH8Ty91Oqtv761Bt7hxBJbnUEdd+lFOHOH1vSsmEg6/iPgBy86YtQXkyLVfFSUGOPeQ7dslWZfeVOx1A/m6/wAtGeJsMWgpe3QtCQD5DWfnXW/sgCEpEDauGG42Cpxl+VW61HzRrotHSOlOPI4nKqt3NuMD4VduIUSkwDoatz2ZXOVDjh6En0n/AMarO+wp1pZRlUUjZaBIUDqFDTmKebMljC3ymcxbKU9ZUMnxk1obPEa9e3nOYh4sCpKWkBJKyVKPOSZoa1hDmdIKZBPLX0orhjCyVurTlAHPqeldLd9U6Ky6Hv8AMDYkeJ2FEcGLyTDXB+CMm5S29lUoSrsUwUpA5uHmdR3fGrjw9LBISttuDoDlTyG21U3wcz2zjiGEkZWyc/3pJACirlz0FOeD4i7nDbwKiDKHBpMDKQrkdZ1pNhyZdQma47v4HaxoyyOfuJ/SqV9rzYF4nLEdijTyKhVm32JqbQTO1VFxxdqddSpX4APmaHMbs4MtKy4dSltKUrISAIEnz61lKltxU5kTAGw5+HnXtD4ae0GVqnGHhs4qu6cduP8ANV8aEV0RyphRT6SRHYnuFBxLcf5qvlXYcUXI/wDVV8qCKRrXkHzr3hJ7TPFYesZUcYPDdavlXT/jV78SvgKV0yOQrraugrSCBBIG3jQ/L1+03x3jOON3fxK+ArdPHbv4j/SKFY9YpZSkiJJj5UHS4Sdk/AVny1ftN+YeN/8Ax67+I/0itk8eu81f8o/WlVq3KvwDxJAona4GN+3aHnr9az5Wv2hfMNDbnHbwAJJ12lFRxx1dHYoA/ln86D43YltCZeS4JgADb1mh1oeleGlrHpBN7GOFvxleKOhbPhl1+tD7nEXnlrW4ZUtOVRiIA3EULadIUMm/XnRK6vQspZSmdIzbanck/GmitKxuUczEJdgpMPovALJfZauqV9pG4TyPlpQFp4RGnWa0bfFuZC5KdiPvdQR0qPZ2ZuCpRUlhgHVSth/CgffV4UOzMabijZEmN4u2jXKXFfdT92eqo1V5D40btbDEHk5lqTbMn7zpCP6GkwfkKgtYqxaiLVsZti+7CnD/ACg6NjwFBMQxxxwkqWpR6kk/M0a1hRAt1VlhyTGw4fZNj7a7uHzzS39k2fDmoiuCMWw5vRuyZV/7mZw+uY0t4dhdy+fsmVKHVWifUq0o6rhq5Cftbu2ZH4UuJB9Q2BNM4k87q4taGibO1A6diP1rwcV26vfsbQ//ABR+dAbvBm0//ttq8pocu0SNnUn1NemRyF9hTv7yz7PxacUn5HSpLPDtqqDaX621ck3CQoeWdMRSIm0UTCVpPmalpw65SM4aWpP4m+8P+Wa8cT0cL7DLlkTcsFxvk/bKDifNSJzAfClX/BzlK2lh5sbqR7w/nbPeTRDh/iq4aV9mtRP4Z18o5+VMKL6yvlStJtbn/OZ7pn/+iBAVtrz0rce0wADqR+B8eSppbbh/d+6T0JhI9Dp6ijOMrQLNttawjtFSCdpEqg9BtS9eYNcWz4cWlC21JUP2hr3F6aBafurkJ3+dM+N4ALllkEwUJ0/1ASfkKBhDQ4YRFv3+07NlJSkbKI+Z9ajuNFTignQICT6J2J+descMrU68gODMyQYjcRNcXe6VpTuYkfQR58q8OoTYLEiWfw+W2LYKU2lDj6QTGk+XhB+dd8VVKUNpICxBzDlpInx0BrhiODPuW9mqAChsZyDoNEnbntWrTudRV0P6a0gk7jmdOsLsXB/OAuIuIFAZHkwQRqDorxj0rlgeBs3qS4tStDlCEkD1MifhXbi2wSttTnvBHvKA0mYCc3M68ppXwjEloSVtEpymD08NPKl2hmXyxp+7LMRw0yABB+JrKA2/G6sozNpJ5msqLbf7xewyruyFZlrogda3yDrXXYic6lCeZ0trUK1iilvhyOYFRrcwBFSEvUQ6im+owoxbMge4k+lSW0tJMpQkHqAKENPTUtLlexMk9a0q3APmK9CEfgT8BUNJNd0nSvYnpIVcNoElIjypcuXg+5MBKBzAipt02XDHKuF1a6ZE+pogpnpEunu3WltPuJ0/3NaYopAUENpEJG45mitlhwQnxNaW2BDPOYqk7RWhSZmcQPd4etpDS1AhLmbveIjQ9N67N42lLgkFTaYgaTomIkdT9aM2PFILym1lH7KkEAKSNY0nxJOtLV66hx1x6Ps8xyJ2noI5CNTWl/JsxPKSG3Ca7/aPaz7qNs3n0SPnXF+9Uoyo7aADQAdEjlXJ94qJKjqf7gdBXtpaLdWEISVKUQAAJJml/lNPPM8zFW50ophFm4s/YtZj+JQ0Hx0qwOHfZsltIXdQtf8Alj3R/MfvH4Dzos/hpbJM6ckgABI6ACvEHHElu1GzqV3fWtwAA68o/wAKCY8uVQmLAFQEEz1NOONMiJFQLO3lxHnSQ5xzBFpZcw7hnDTWUSw2T4pmmS14PtSnv2rJ/wBIHzFT8PY0ApjyAIrKCSMxdROckyqL/gu3UpQLBZE6FtwmR1hWx2pddwR23WTbXJBB2VoT6jQ1bGKAQar3iYwSadkzxvYtgGB3cYac7mI2wzbftDMJWPExov1qHimELy9qw4LloDRQ/epHRY3Pz9K07UqkHauaLVaFBdupSV9BWgj1lavxzCXDHGS2O4uHGlaKSrUEcwRVpWNw080HGDKdJTzR0B8Ohqm7gpuCQtIZuesQlfgocj4114ex16zdBEiDCknbxChzBo2UEQwfaWcnBm0vLeE51iFdNI1j0oJjfCqVqDyO4QZP4Vf7014ddtvth1ElJOqeaTHunw3g/pXDEmS6dSQkbJG3+rrSGyDiOrCnkydZYl2bKQYKUoGvknbxpfwtWdWo94z8eXzFQi4WkKaVmykkjWcp3KfI8q4jFOzty9tAMdZmBHr9KVmdTwNuWH7wF7Qrw9qLRoyhGVISnWVECZ6qmuViFMNhASdNScusneteCnSLlV242l4JnRYJBUr7w8QJM8ifCp+JY2FLVlTlSSYEzHhNao9Ih3bORBSspJJR8NPlWV2Rfkj3ayj2iL8R4opRNdQ11NaNHXzrvTAARmTMzKcCdAa7Mpk1HSKn2yIo4qTGGgKmttCo9uipbaa2enVpsV2U3WqNK3b1rQJ6ahASJpZ4geWqEoQ4IJkgHX4U1uGuYVXiJ6ITVu+dkuf81dnEvtiVFSRykkT5dacru8CEqOhIG30mk2+ucxJPeVO529ByFLYgcQlz3IDbcqj4nkBuTXrzsnT3Rokfn5net1KhJ6rPyH6n6VH3NZMm9uwVqAG5q1OBsPRb6wC4feV+Q6Cq5w7uqCgJAp8wPFErjkedCWKmTajdtyDLXtyFpoZilvoa54BfbCaNX9vImjzmTOA6ZlW42wRI5VphNtKm/OmbF7DNOlQMCt4UB0VU+o+nIiq24xHOxb1FF71UJqFhyO8K2xh2s0/0x+dqExdxV/c9KrfHHitZHKnTiB0hGm5pSsMKU85lHqelPBwMxFWM5MhWOGlZhInypvwnBA3qRrTNhGCoaSABJ60UGFTyqNme04HUpJLRG4g4SRcpEQh0A5Fc9OR6jbymq9urdYWph9OW4RoJ2WOSSec8jV+G3bBTmElJlJ6Hbl4Upe0jAU3TWdsQ83qgj7w5oPnpHjVtI2jENTs4JiBwVxEbV7KqS0rRSfCd/wCYH+9at1SQoAggggEEcwRII9KoB53OM+yxosfIK/I1Z3s1x3tGiws95Gqf5SYI9CR/V4UTrkSpTgwtjOHFaSAQFRE+HjVacVMOsBLa15ge8ANABMVclw1NVx7TMPVlQ6BomUq8Adj8anxK67mxtzxFJnFVtI7PIoCNRtr1qC7ipP3fnTrhWK27zSQ4UpcSADOkwIkHaomJW1sdltz5ijGILGwxZaxEx/vWURQ01G6Kyi4i/PAjatKkp1rysrUh3dAyXbN86IsIk1lZTJPJyBUlIrysop6e713JyisrKyZNM1Rbq6ygnoCaysrT1Ni/fXeYRsO6PMxKifM0L7KdOf61lZUvrG+k5XKu8Y2HdHppU3A8NLpPQCaysorCQpIk9hIUkQo/hamxrFR7ZZQqU8qysrEYsuTFKcjmWFw1iecA8xvVkYbc9oiDvWVlLrPmK+kmXhyIOxO3gzQdpjK5mHOsrKYw4in4aNWFHnUPFVyTXtZSE4WMf6ItX9rniifD+FBO2/M17WU5vpi6hlo0MsBIk1wu76BArKytHHUqsJUcRaxLEDQh/EipJBrKyvZ5kbkkcyq+JUhFwpSdlzI8ef61vwviRYuG18gqFeKVaK+RNeVlOnTp5QRt4541eae7FlWUpSnOco1URJifSk1zGry4kKeWocxIA8orKygIxHjmcHO1Hd+QIrwIWPeAPgYNZWUG0R4tbOJIa7MjVs+itPTSsrKyglO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sanatate.md/data/pic/news/0101/10145/1_60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r="9432"/>
          <a:stretch/>
        </p:blipFill>
        <p:spPr bwMode="auto">
          <a:xfrm>
            <a:off x="1054977" y="4765610"/>
            <a:ext cx="1860839" cy="191899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soboedetstvo.ru/images/5_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15174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nigisosklada.ru/images/books/2081/big/2081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237597" cy="173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679808"/>
            <a:ext cx="7776864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«Расстройства аутистического спектра (РАС)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 достаточно распространенной проблемой детского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возраста.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данным ВОЗ они могут выявляться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160 детей...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Синдром детского аутизма может быть частью  картины разных аномалий детского развития, разных детских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заболеваний»   (О.С. Никольская,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д.п.н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 профессор)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2840" y="332656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тенденции в изменении состава детей  с  особыми образовательными потребностями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60848"/>
            <a:ext cx="8532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«Федеральный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образовательный стандарт обучающихся с ОВЗ должен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учитывать современные тенденции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изменении состава этой группы обучающихся и выступать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инструментом решения возникших на практике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Концепции ФГОС начального образования для обучающихся с ОВЗ)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go2.imgsmail.ru/imgpreview?key=http%3A//bookza.ru/imgs/big/7/2952609.jpg&amp;mb=imgdb_preview_1314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59024"/>
            <a:ext cx="1440322" cy="21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4.imgsmail.ru/imgpreview?key=http%3A//bookza.ru/imgs/big/6/2952612.jpg&amp;mb=imgdb_preview_13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87" y="4559024"/>
            <a:ext cx="1340147" cy="21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my-shop.ru/_files/product/2/133/13206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9">
            <a:off x="7286868" y="4560209"/>
            <a:ext cx="1383179" cy="21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9552" y="967367"/>
            <a:ext cx="7992888" cy="1093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4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ФГОС для обучающихся с ОВЗ, учитывающего разные образовательные потребности разных категорий детей с ОВЗ, в том числе в части требований к кадровому обеспечению реализации </a:t>
            </a:r>
            <a:r>
              <a:rPr lang="ru-RU" sz="34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АООП</a:t>
            </a:r>
            <a:endParaRPr lang="ru-RU" sz="3400" b="1" dirty="0">
              <a:ln w="1143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8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316416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является основой объективной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качества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обучающихся с ОВЗ.</a:t>
            </a:r>
          </a:p>
          <a:p>
            <a:pPr algn="ctr">
              <a:buNone/>
            </a:pPr>
            <a:endParaRPr lang="ru-RU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предусматривает возможность гибкой смены образовательного маршрута, программ и условий получения НОО обучающимися с ОВЗ.</a:t>
            </a:r>
          </a:p>
        </p:txBody>
      </p:sp>
    </p:spTree>
    <p:extLst>
      <p:ext uri="{BB962C8B-B14F-4D97-AF65-F5344CB8AC3E}">
        <p14:creationId xmlns:p14="http://schemas.microsoft.com/office/powerpoint/2010/main" val="10597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Пересечение полей профессиональной деятельности дефектолога и школьного учителя в связи с принятием п</a:t>
            </a:r>
            <a:r>
              <a:rPr lang="ru-RU" sz="1600" b="1" dirty="0" smtClean="0"/>
              <a:t>рофессионального стандарта учителя.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(</a:t>
            </a:r>
            <a:r>
              <a:rPr lang="ru-RU" sz="1800" b="1" dirty="0" smtClean="0"/>
              <a:t>Приказ </a:t>
            </a:r>
            <a:r>
              <a:rPr lang="ru-RU" sz="1800" b="1" dirty="0"/>
              <a:t>Министерства труда и социальной защиты РФ от 18 октября 2013 г. </a:t>
            </a:r>
            <a:r>
              <a:rPr lang="ru-RU" sz="1800" b="1" dirty="0" smtClean="0"/>
              <a:t> N</a:t>
            </a:r>
            <a:r>
              <a:rPr lang="ru-RU" sz="1800" b="1" dirty="0"/>
              <a:t> </a:t>
            </a:r>
            <a:r>
              <a:rPr lang="ru-RU" sz="1800" b="1" dirty="0" smtClean="0"/>
              <a:t>544н)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0614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7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5956"/>
            <a:ext cx="6408712" cy="1730876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ea typeface="Calibri" pitchFamily="34" charset="0"/>
                <a:cs typeface="Arial" pitchFamily="34" charset="0"/>
              </a:rPr>
              <a:t>Министерство образования и науки РФ  ФГБОУ ВО «Нижегородский государственный архитектурно-строительный университет» </a:t>
            </a:r>
            <a:br>
              <a:rPr lang="ru-RU" altLang="ru-RU" sz="2400" b="1" dirty="0" smtClean="0">
                <a:ea typeface="Calibri" pitchFamily="34" charset="0"/>
                <a:cs typeface="Arial" pitchFamily="34" charset="0"/>
              </a:rPr>
            </a:br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Центр дополнительного образования </a:t>
            </a:r>
            <a:r>
              <a:rPr lang="en-US" altLang="ru-RU" sz="2400" b="1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ea typeface="Calibri" pitchFamily="34" charset="0"/>
                <a:cs typeface="Times New Roman" pitchFamily="18" charset="0"/>
              </a:rPr>
              <a:t>детей на Ильинской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8460432" cy="4797152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endParaRPr lang="ru-RU" sz="3600" b="1" dirty="0" smtClean="0"/>
          </a:p>
          <a:p>
            <a:pPr marL="11430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Инновационный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компетентностный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подходы в профессиональной подготовке педагогов к непрерывному социально-личностному развитию детей дошкольного и младшего школьного возраста в условиях реализации ФГОС дошкольного и начального общего образования, ФГОС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ОВЗ, принципов преемственности и обеспечения экологии детства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r">
              <a:buNone/>
            </a:pPr>
            <a:endParaRPr lang="ru-RU" sz="2400" b="1" i="1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r">
              <a:buNone/>
            </a:pP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доцент, </a:t>
            </a:r>
          </a:p>
          <a:p>
            <a:pPr marL="114300" indent="0" algn="r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</a:t>
            </a:r>
          </a:p>
          <a:p>
            <a:pPr marL="114300" indent="0" algn="r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ЦДОД на Ильинской при ННГАСУ</a:t>
            </a:r>
          </a:p>
          <a:p>
            <a:pPr marL="114300" indent="0" algn="r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Белякова Н.В.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 descr="logo_nngas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5956"/>
            <a:ext cx="1440160" cy="3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user\Desktop\семинар-14-11-16\заявки на семинар 14 ноября\logo[1] новый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77666"/>
            <a:ext cx="1620179" cy="155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1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9612" y="188640"/>
            <a:ext cx="8064896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2400" dirty="0"/>
              <a:t>Проблемы </a:t>
            </a:r>
            <a:r>
              <a:rPr lang="ru-RU" sz="2400" dirty="0" smtClean="0"/>
              <a:t>и риски</a:t>
            </a:r>
            <a:endParaRPr lang="ru-RU" sz="24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692696"/>
            <a:ext cx="7992888" cy="7920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Учитель-дефектолог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/учитель инклюзивной школ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7" name="Picture 2" descr="http://img.rg.ru/pril/89/93/52/6261_8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989"/>
          <a:stretch/>
        </p:blipFill>
        <p:spPr bwMode="auto">
          <a:xfrm>
            <a:off x="517626" y="1772816"/>
            <a:ext cx="2520280" cy="4022050"/>
          </a:xfrm>
          <a:prstGeom prst="rect">
            <a:avLst/>
          </a:prstGeom>
          <a:noFill/>
          <a:extLst/>
        </p:spPr>
      </p:pic>
      <p:sp>
        <p:nvSpPr>
          <p:cNvPr id="3" name="Рамка 2"/>
          <p:cNvSpPr/>
          <p:nvPr/>
        </p:nvSpPr>
        <p:spPr>
          <a:xfrm>
            <a:off x="4283968" y="1753878"/>
            <a:ext cx="3168352" cy="3835361"/>
          </a:xfrm>
          <a:prstGeom prst="fram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учителя-дефектолога</a:t>
            </a:r>
          </a:p>
          <a:p>
            <a:pPr algn="ctr"/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41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извлечение 3"/>
          <p:cNvSpPr/>
          <p:nvPr/>
        </p:nvSpPr>
        <p:spPr>
          <a:xfrm>
            <a:off x="2285984" y="1357298"/>
            <a:ext cx="4000500" cy="4357687"/>
          </a:xfrm>
          <a:prstGeom prst="flowChartExtra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78005" y="2852936"/>
            <a:ext cx="5286375" cy="1587"/>
          </a:xfrm>
          <a:prstGeom prst="line">
            <a:avLst/>
          </a:prstGeom>
          <a:ln w="381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429125" y="1714500"/>
            <a:ext cx="857250" cy="500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5357813" y="1500188"/>
            <a:ext cx="2823017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Видимые» трудности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14942" y="4786322"/>
            <a:ext cx="128587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2"/>
          <p:cNvSpPr txBox="1">
            <a:spLocks noChangeArrowheads="1"/>
          </p:cNvSpPr>
          <p:nvPr/>
        </p:nvSpPr>
        <p:spPr bwMode="auto">
          <a:xfrm>
            <a:off x="6429388" y="4572008"/>
            <a:ext cx="2806987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«Скрытые» трудности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214422"/>
            <a:ext cx="74295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ru-RU" dirty="0" smtClean="0"/>
              <a:t>Психолого-педагогический портрет школьника  с ОВЗ</a:t>
            </a:r>
            <a:endParaRPr lang="ru-RU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8143932" cy="3643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 представление о норме и нарушении,  широком диапазоне различий в возможностях обучения и развития; усвоить минимальный запас знаний об особенностях психофизического развития школьников с нарушением зрения, слуха, речи, ОДА, эмоционально-волевой сферы и др. Знание магистральных линий коррекционной работы с детьми с разными особыми образовательными потребностями. Умение определить категорию, к которой относится ребенок с ОВЗ, описать общие и специфические  образовательные потребности.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071678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290"/>
            <a:ext cx="842968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требований ФГОС НОО для обучающихся с ОВЗ 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педагога: формирование специальных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785926"/>
            <a:ext cx="800105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специфических трудностей в обучении и общении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876"/>
            <a:ext cx="7572428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 провести элементарную  педагогическую экспресс-диагностику уровня готовности ребенка с тем или иным нарушением в развитии к обучению совместно со здоровыми сверстниками.</a:t>
            </a:r>
            <a:endParaRPr lang="ru-RU" sz="2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714620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42968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требований ФГОС НОО для обучающихся с ОВЗ 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педагога: формирование специальных компетенций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428736"/>
            <a:ext cx="792961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и реализация программы коррекционной работы ФГОС НОО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2"/>
            <a:ext cx="8001056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Выделять  смысловой  алгоритм построения программы и использовать его в своей работе с ребенком.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857620" y="2571744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42968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требований ФГОС НОО для обучающихся с ОВЗ 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педагога: формирование специальных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201876"/>
              </p:ext>
            </p:extLst>
          </p:nvPr>
        </p:nvGraphicFramePr>
        <p:xfrm>
          <a:off x="107504" y="1015976"/>
          <a:ext cx="9036496" cy="5926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391"/>
                <a:gridCol w="7100105"/>
              </a:tblGrid>
              <a:tr h="1410976">
                <a:tc row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коррекционно-педагогической помощи: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Учебная и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внеучебная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коммуникация</a:t>
                      </a: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Работа с учебником и дидактическими пособиями на уроке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результативности обучения ребенка с ОВЗ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Помощь в построении межличностных отношений со сверстниками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Взаимодействие с дефектологом и родителями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960" marR="2996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уметь применять известные науке «обходные пути» в общении с ребенком с ОВЗ, владеть  простыми  приемами разъяснения смысла устного или письменного сообщения ребенку с нарушением речи, слуха, зрения, эмоциональными проблемами, трудностями в обучении, владение специальным этикетом общения с людьми с ОВЗ.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960" marR="29960" marT="0" marB="0"/>
                </a:tc>
              </a:tr>
              <a:tr h="593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Научиться приемам адаптации  (формы, содержания, технологии  и регламента) учебного задания, предлагаемого  ребенку с ОВЗ,  с опорой на особые образовательные потребности.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960" marR="29960" marT="0" marB="0"/>
                </a:tc>
              </a:tr>
              <a:tr h="866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провести и оценить результаты промежуточной и итоговой аттестации ребенка и подростка с ОВЗ, знание специальных условий, законодательно гарантированных ученику с проблемами здоровья в период его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аттестации.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960" marR="29960" marT="0" marB="0"/>
                </a:tc>
              </a:tr>
              <a:tr h="1468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выстраивать  эмоционально комфортную среду в детском коллективе, внедряя единую систему правил и требований ко всем детям. Уход от внушений и воспитательных бесед, стремление  к вовлечению детей в доступную и интересную  всем участникам деятельность.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предусматривать и разрешать конфликтные ситуации между детьми.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 и проводить  совместные мероприятия (игры, конкурсы и др.) детей с ОВЗ и их здоровых одноклассников.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9960" marR="29960" marT="0" marB="0"/>
                </a:tc>
              </a:tr>
              <a:tr h="1410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Включение рекомендаций дефектолога в учебный процесс. Уметь запросить адресную помощь дефектолога и воспользоваться ей.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Уметь применять общие, известные студенту (по курсам психологии), и специальные технологии продуктивного общения с родителями особого ребенка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29960" marR="29960" marT="0" marB="0"/>
                </a:tc>
              </a:tr>
              <a:tr h="917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60" marR="2996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60" marR="2996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Обеспечение требований ФГОС НОО для обучающихся с ОВЗ 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педагога: формирование специальных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компетенций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инклюзивного образования на территории РФ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Наталия\Desktop\инклюзивное образовательное пространство\24191_i_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13690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8388424" cy="4800026"/>
          </a:xfrm>
        </p:spPr>
        <p:txBody>
          <a:bodyPr>
            <a:noAutofit/>
          </a:bodyPr>
          <a:lstStyle/>
          <a:p>
            <a:pPr marL="180000" indent="1800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Известно, 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ыбор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оптимальных условий получения образования зависит от уровня общего и речевого развития ребенка с ОВЗ, достигнутого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 началу школьного обучения.</a:t>
            </a:r>
          </a:p>
          <a:p>
            <a:pPr marL="180000" indent="1800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Разработаны варианты адаптированных основных образовательных программ, отвечающих особым образовательным потребностям разных групп обучающихся внутри каждой из категорий детей с особенностями здоровья.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1800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ОВЗ могут получать начальное школьное образование, обучаясь по адаптированным основным образовательным программам (АООП), сопоставимое с образование нормально развивающихся сверстников (цензовое образование), несопоставимое (нецензовое). Часть детей с ОВЗ нуждаются в построении специальной индивидуальной программы развития (СИПР).</a:t>
            </a:r>
          </a:p>
          <a:p>
            <a:pPr marL="180000" indent="1800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Выбор варианта образовательной программы производится на основании рекомендаций ПМПК и  желания  родителей.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706" y="5373216"/>
            <a:ext cx="5186550" cy="1484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7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Инклюзивное пространство образовательной организации как компонент целостного образовательного процесса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2050" name="Picture 2" descr="C:\Users\Наталия\Desktop\инклюзивное образовательное пространство\0004-004-CHto-daet-inkljuzivnoe-obrazov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4450"/>
            <a:ext cx="8244408" cy="512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141763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Причины выбора инклюзивного образования семьями, имеющими детей с ОВЗ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460432" cy="558924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ГЛАВНОЕ: надежда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более широкие возможности общения их детей с их типично развивающимися сверстниками.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семьи таковы: 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возможностей перенять адекватные образцы для подражания, развивать и упражнять базовые навыки, например, коммуникативные;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возможностей завязать дружеские и другие общественные отношения с типичными сверстниками;</a:t>
            </a:r>
          </a:p>
          <a:p>
            <a:pPr lvl="0"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доступа к основной программе обучения;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многообразию способов обучения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59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для организации образовательного процесса в  ОО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32290" r="9935" b="33855"/>
          <a:stretch/>
        </p:blipFill>
        <p:spPr>
          <a:xfrm>
            <a:off x="323529" y="2060848"/>
            <a:ext cx="3240359" cy="291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3024336" cy="258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6016" y="2132856"/>
            <a:ext cx="3816424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ФЗ «Об образовании в РФ»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ФГОС ы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СанПИНы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Профессиональный стандарт педагога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ПООП,  авторские парциальные программы (сайты: Министерства образования и науки РФ, ФИРО, ОС  «Школа 2100», ТЦ «Сфера» и др.)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8424" cy="1052736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Наталия\Desktop\инклюзивное образовательное пространство\inv статист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0367"/>
            <a:ext cx="8064896" cy="51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119675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Необходимые условия для реализации инклюзивного образования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388424" cy="5877272"/>
          </a:xfrm>
        </p:spPr>
        <p:txBody>
          <a:bodyPr>
            <a:normAutofit fontScale="70000" lnSpcReduction="20000"/>
          </a:bodyPr>
          <a:lstStyle/>
          <a:p>
            <a:pPr marL="628650" indent="-514350" algn="just">
              <a:buAutoNum type="arabicPeriod"/>
            </a:pP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Валеологическая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направленность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-образовательного процесса в соответствии с образовательной программой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514350" algn="just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Экологическая и психологическая безопасность образовательной среды.</a:t>
            </a:r>
          </a:p>
          <a:p>
            <a:pPr marL="628650" indent="-514350" algn="just">
              <a:buAutoNum type="arabicPeriod"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Информационно-методическая обеспеченность </a:t>
            </a:r>
            <a:r>
              <a:rPr lang="ru-R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-образовательного процесса,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разработанность пакета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для проведения мониторинга качества образования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514350" algn="just">
              <a:buAutoNum type="arabicPeriod"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оложительный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реализации различных моделей интегрированного образования детей с разными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514350" algn="just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Налаженность системы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методической работы с кадрами,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основанной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современных технологиях интенсификации педагогического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514350" algn="just">
              <a:buAutoNum type="arabicPeriod"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Развитость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взаимодействия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социальным окружением (семья, поликлиника, спортивная школа, библиотека, музыкальная школа, изостудия, танцевальная студия и др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628650" indent="-514350" algn="just">
              <a:buAutoNum type="arabicPeriod"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оложительная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профессиональной компетентности и повышения творческой инициативы педагогов, появления у них желания работать в инновационном режиме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514350" algn="just">
              <a:buAutoNum type="arabicPeriod"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опроса родителей, данная услуга востребована.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9208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ЭКОЛОГИЧЕСКАЯ БЕЗОПАСНОСТЬ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532440" cy="5832648"/>
          </a:xfrm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Толкование понятия «Экологии детства» метафорично , т.к. в сети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Интерент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различных  источниках его  рассматривают  с точки зрения  медицинской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 или информационной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детства 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экологической антропологии,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философского формата, в котором «экология»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становится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качественной характеристикой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пространства, но  в обыденном варианте  - это социально-педагогические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организации жизнедеятельности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</a:p>
          <a:p>
            <a:pPr marL="11430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Факторы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 которых зависит благополучие детства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объясняются через понимание  того, что в термине «экология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детства»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главным, а именно - «детство» (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С.Л. </a:t>
            </a:r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Шалаевой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11430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Это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значит, что в формировании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проблемного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 экологии детства необходимо отталкиваться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представлений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детстве как целостном 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самоценном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феномене, осознавать, что в условиях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глобального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мира, информатизации феномен детства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 трансформируется и вызывает необходимость кардинального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переосмысления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феномене детства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4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indent="0"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Детство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 генеральный ресурс, условие и фактор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сохранения и развития всякого общества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388424" cy="5517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важнейший элемент </a:t>
            </a:r>
            <a:r>
              <a:rPr lang="ru-RU" sz="2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социокультурной жизни </a:t>
            </a:r>
            <a:r>
              <a:rPr lang="ru-RU" sz="2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народов. </a:t>
            </a:r>
          </a:p>
          <a:p>
            <a:pPr marL="11430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 поле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 детства формировалось в контексте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 человека, которая, в свою очередь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и вся экологическая наука в целом, вырастала</a:t>
            </a:r>
          </a:p>
          <a:p>
            <a:pPr marL="114300" indent="0" algn="just">
              <a:buNone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поле естественных наук, прежде всего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биологии  и её раздела - экологии человека – комплекса дисциплин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исследующих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 как индивида (особи) и личности с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окружающей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природной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средой, а также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 отраслей, изучающих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 групп (начиная с семейных и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малых социальных групп) с природной и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средой их окружения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 </a:t>
            </a:r>
            <a: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детства – есть младшее звено экологии человека.</a:t>
            </a:r>
          </a:p>
          <a:p>
            <a:pPr marL="114300" indent="0" algn="just">
              <a:buNone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Истоки проблемы кроются в культуре человека и общества.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ешающее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в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достижении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идеалов экологии детства может иметь </a:t>
            </a:r>
            <a:r>
              <a:rPr lang="ru-RU" sz="2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 воспитания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 которым понимается </a:t>
            </a:r>
            <a:r>
              <a:rPr lang="ru-RU" sz="2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</a:t>
            </a:r>
            <a:r>
              <a:rPr lang="ru-RU" sz="2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и самоопределения личности</a:t>
            </a:r>
            <a:r>
              <a:rPr lang="ru-RU" sz="2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ее духовно-нравственного, гражданского становления</a:t>
            </a:r>
            <a:r>
              <a:rPr lang="ru-RU" sz="2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самореализации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4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9208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экологическом воспитания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460432" cy="602128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Воспитание, которое является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экологическим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прежде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гуманистическое воспитание,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ориентированное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идеалы гармоничного развития,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сущность которого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исчерпывается развитием всех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 личности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отражает идеалы гармонии человека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природы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их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коэволюции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гармоничного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соразвития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общества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окружающей среды, гармонии во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человека и его гармонии со вселенной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Будучи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экологическим, воспитание должно не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обеспечить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трансляцию подрастающим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поколениям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экокультурных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ценностей, но создать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субъектного потенциала детства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широкоформатном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процессе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культуротворчества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экокультурных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ценностей. Воспитание,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дучи экологическим, должно исходить из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признания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дучи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экологическим, должно исходить из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признания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самоценности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феномена детства, его субкультуры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из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представлений о стремлении детства к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самореализации, о его праве на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субъектность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эколого-профессиональной рефлексии.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онтологического,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культурологического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акмеологического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подходов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концепции методологическую основу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процесса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эколого-профессиональной компетентности у будущих педагогов.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Экологизация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педагогического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- это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460432" cy="5949280"/>
          </a:xfrm>
        </p:spPr>
        <p:txBody>
          <a:bodyPr>
            <a:normAutofit fontScale="55000" lnSpcReduction="20000"/>
          </a:bodyPr>
          <a:lstStyle/>
          <a:p>
            <a:pPr marL="11430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его новой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экологической парадигмы является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условием 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идеалов экологии детства,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экологического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благополучия и безопасности детства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главным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образом за счет укрепления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субъектного потенциала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детства и каждой личности,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актуализации ее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внутренних ресурсов в достижении гармонии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окружающим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миром, в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интериоризации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воплощении в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экокультурных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ценностей.</a:t>
            </a:r>
          </a:p>
          <a:p>
            <a:pPr marL="114300" indent="0" algn="just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Детство </a:t>
            </a:r>
            <a:r>
              <a:rPr lang="ru-RU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период становления ребенка </a:t>
            </a:r>
            <a:r>
              <a:rPr 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полноценным </a:t>
            </a:r>
            <a:r>
              <a:rPr lang="ru-RU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членом человеческого общества, это </a:t>
            </a:r>
            <a:r>
              <a:rPr 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интенсивного </a:t>
            </a:r>
            <a:r>
              <a:rPr lang="ru-RU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человека, которое </a:t>
            </a:r>
            <a:r>
              <a:rPr 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 без </a:t>
            </a:r>
            <a:r>
              <a:rPr lang="ru-RU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посреднической роли </a:t>
            </a:r>
            <a:r>
              <a:rPr 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взрослого – посредника в освоении нового, совокупности социокультурных </a:t>
            </a:r>
            <a:r>
              <a:rPr lang="ru-RU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ценностей, установок, норм</a:t>
            </a:r>
            <a:r>
              <a:rPr 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которые определяют условия жизни данного </a:t>
            </a:r>
            <a:r>
              <a:rPr 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  </a:t>
            </a:r>
            <a:r>
              <a:rPr lang="ru-RU" sz="3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возможность нормально жить в нем</a:t>
            </a:r>
            <a:r>
              <a:rPr lang="ru-RU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Для этого педагогу необходима  экологическая компетентность, которая  представляет собой компонент его экологической культуры.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ru-RU" dirty="0"/>
          </a:p>
          <a:p>
            <a:pPr marL="114300" indent="0" algn="just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114300" indent="0" algn="just">
              <a:buNone/>
            </a:pPr>
            <a:endParaRPr lang="ru-RU" dirty="0"/>
          </a:p>
          <a:p>
            <a:pPr marL="11430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9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концу ХХ века в сфере образования стали очевидными две тенденции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 algn="just"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стремительное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числа детей, со все более раннего возраста охваченных обязательным образованием при нарастании различных типов образовательных учреждений, технологий и методик, программ и учебников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 т.п.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 algn="just">
              <a:buAutoNum type="arabicPeriod"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стремительное возрастание количества соматических и психических заболеваний у детей, проблем нравственного порядка и ... снижение качества образования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многие педагоги и родители сейчас поставлены перед совершенно ложной дилеммой: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здоровье, или образование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052736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Логика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различного рода начинаний (инноваций) в образовательном пространстве: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460432" cy="6093296"/>
          </a:xfrm>
        </p:spPr>
        <p:txBody>
          <a:bodyPr>
            <a:normAutofit fontScale="85000" lnSpcReduction="10000"/>
          </a:bodyPr>
          <a:lstStyle/>
          <a:p>
            <a:pPr marL="114300" indent="0" fontAlgn="base">
              <a:buNone/>
            </a:pP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1. 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Выявляется "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недостаточность образования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 в традиционных школах на фоне "образовательных скачек" и создания так называемого рынка образовательных услуг. </a:t>
            </a:r>
          </a:p>
          <a:p>
            <a:pPr marL="11430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делается попытка решить эту проблему введением инновационных программ, методик, 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часов, расстановкой 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акцентов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(интеллектуализация, иностранные языки, компьютеризация и т.п.).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3. 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некоторое время (3-5 лет) вдруг обнаруживается, что здоровье детей стремительно 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ухудшается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. Возникает вопрос, как решить уже эту проблему?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4. 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тогда многие школы решают задачу оздоровления детей за счет создания 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служб и лабораторий, увеличения количества психологов, логопедов, врачей, введения специальных курсов (например,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валеологии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проведения особых оздоровительных мероприятий и т.п. В результате создается экспериментальная площадка, где определяющую роль начинают играть 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Следовательно, теперь уже врачи (а также, психологи, дефектологи, логопеды, социальные педагоги,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валеологи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т.п.) пытаются решать проблему, созданную педагогами.)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864096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Последствия логики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различного рода начинаний (инноваций) в образовательном пространстве: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460432" cy="5877272"/>
          </a:xfrm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изначально делаются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сообразные природе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детей, законам их развития педагогические действия, последствия которых должны ликвидировать врачи, вместо того чтобы саму педагогику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 </a:t>
            </a:r>
            <a:r>
              <a:rPr lang="ru-RU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природосообразной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Выявленная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логика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встречается повсеместно в образовательном пространстве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только ненаучна, но и противоречит здравому смыслу. Она же способствует усугублению проблемы "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Экологии детства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так как нездоровая в целом для детей педагогика осуществляется на фоне все нарастающих неблагоприятных факторов современной цивилизации и прямой атаки на детство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одним характерным моментом современного образования является его глобальная "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психологизация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", когда все усилия сосредоточены на интеллектуальных процессах, памяти, внимании и проч., но при этом совершенно игнорируется развитие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ребенка. Особенно в первое и второе семилетия жизни, когда идет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качественное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созревание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телесной организации детей.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Последствия логики различного рода начинаний (инноваций) в образовательном пространстве: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460432" cy="551723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Значимость первых двух семилетий для последующей жизни человека такова, что врачи, работая с больными людьми, пытаясь найти истоки их болезней, через некоторое время имеют шанс стать... педагогами. Ибо для них проблемы воспитания первых лет жизни со всей очевидностью проступают болезнями и недугами в зрелом возрасте. Среди известных врачей XX века,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самообращенных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педагогов, можно назвать 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Монтессори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Я. Корчака, К.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Кёнига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Спока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Б.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Ливехуда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К. </a:t>
            </a:r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Роджерса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Петё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. Они также пришли к пониманию того, о чем интуитивно знали древние люди, когда еще в недавнем прошлом каждый народ имел свою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культуру движений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. Разнообразие культур не может закрыть главного в этих практиках - тщательного культивирования тела ребенка, человеческих форм как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будущих духовно-душевных способностей человека.</a:t>
            </a:r>
          </a:p>
          <a:p>
            <a:pPr marL="11430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98072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Инновационный и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компетентностный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подходы в образовании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460432" cy="594928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педагогов в условиях новых ФГОС - есть инновация!</a:t>
            </a:r>
          </a:p>
          <a:p>
            <a:pPr marL="114300" indent="0" algn="just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4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важное условие перехода на новые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ФГОСы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принимаемое в качестве основы совершенствования деятельности современного педагога и отраженное в требованиях «Профессионального стандарта педагога»,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ориентирует образование </a:t>
            </a:r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 </a:t>
            </a:r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высокого уровня знаний, опыта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компетенций </a:t>
            </a:r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педагога, способного 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решать </a:t>
            </a:r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сложные педагогические задачи, 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владеющего </a:t>
            </a:r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всесторонней информацией, 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современными </a:t>
            </a:r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образовательными 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технологиями для  осуществления деятельности и общения в</a:t>
            </a:r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 областях </a:t>
            </a:r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сферах»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(по Копыловой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Н.А.,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Ургапову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В.А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2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ru-RU" sz="2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Понимание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сочетания слов "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Экология детства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424936" cy="5616624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изначальным смыслом греческого корня "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oikos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- дом, родина. Сюда же и "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Ойкумена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 - Вселенная; здесь же и "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 - управление домом, хозяйством. Таким образом, "Экология детства" - это подход, благодаря которому детство как суверенная часть человеческой судьбы, как особая "вселенная", должно быть защищено от произвола взрослых людей ("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- как дом для детей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"). При этом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экономичности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(или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экономного расходования жизненных сил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должен стать определяющим в системе воспитания и образования, ибо расточительность аморальна по отношению к Природе и вдвойне аморальна по отношению к природе ребенка. Тогда педагогика наряду с медициной будет нести в мир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исцеляющий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импульс, врачуя детей и телесно, и душевно. Тогда "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врачевания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 и "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воспитания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" в созвучии будут решать задачу образования здорового поколения, а значит, и здорового будущего всего человечества.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той педагогике, которая стремится в полной мере 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детей, которая строит воспитание и преподавание на основе 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законов развития человека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, которая реально видит становление в процессе жизни целостного индивидуального существа, можно сказать, что это "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педагогика, достойная ребенка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</a:p>
          <a:p>
            <a:pPr marL="114300" indent="0" algn="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исследованиям доцента В.А.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Пегова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научного руководителя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Смоленской областной экспериментальной площадки 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«Экология детства», 2000  г.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ПСИХОЛОГИЧЕСКАЯ БЕЗОПАСНОСТЬ ОБРАЗОВАТЕЛЬНОЙ СРЕДЫ - это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460432" cy="558924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остояние образовательной среды, свободное от проявлений психологического насилия во взаимодействии, способствующее удовлетворению потребностей в личностно-доверительном общении, создающее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референтную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значимость среды и обеспечивающее психологическое здоровье её участников. </a:t>
            </a:r>
          </a:p>
          <a:p>
            <a:pPr marL="114300" indent="0" algn="just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безопасность -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условие, обеспечивающее позитивное личностное развитие всех участников образовательной среды (с учетом понимания национальной, профессиональной и информационной безопасности, а также характеристик психотравмирующего  воздействия, возможного в педагогическом общении) 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(по И.А. Баевой, 2006)</a:t>
            </a:r>
            <a:endParaRPr lang="ru-RU" sz="2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71184" cy="864096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 аспекта понимания «Психологической безопасности» как научной категории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/>
          <a:lstStyle/>
          <a:p>
            <a:pPr marL="11430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0" y="1052736"/>
            <a:ext cx="2843808" cy="47525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образовательной среды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свободное от проявления  психологического насилия во взаимодействии, способствующее удовлетворению  основных потребностей в личностно-доверительном  общении, создающее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референтную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значимость среды и обеспечивающее психическое здоровье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включонных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неё участников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987824" y="1988840"/>
            <a:ext cx="2736304" cy="43204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межличностных отношений, которые вызывают у участников чувство принадлежности (</a:t>
            </a:r>
            <a:r>
              <a:rPr lang="ru-RU" dirty="0" err="1" smtClean="0"/>
              <a:t>референтной</a:t>
            </a:r>
            <a:r>
              <a:rPr lang="ru-RU" dirty="0" smtClean="0"/>
              <a:t> значимости среды); убеждают человека, что он пребывает вне опасности (отсутствие перечисленных ранее угроз); укрепляют психическое здоровье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868144" y="1052736"/>
            <a:ext cx="2620466" cy="30963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мер, направленных на предотвращение угроз в целях  продуктивного устойчивого развития личности.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3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Задачи, которые должна решать ОО, формирующая инклюзивное образовательное пространство: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безбарьерной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среды для обучения детей, имеющих особые образовательные потребности.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единой образовательной среды для детей с разными стартовыми возможностями.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нормативно-правовой базы по проблеме. 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системы психолого-педагогического сопровождения развития детей в инклюзивных классах посредством взаимодействия диагностическо-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консультивного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лечебно-профилактического, социально-трудового направлений деятельности.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модели взаимодействия с родителями и социумом, успешной социализации детей в социуме.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повышения профессиональной компетентности педагогов по проблеме инклюзивного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8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99176" cy="76470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Частные задачи, решение которых должно быть ориентированно на субъектов ИОП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316416" cy="609329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с семьей: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lv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Способствовать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у родителей воспитательной компетентности через расширение круга их педагогических и дефектологических знаний и представлений;</a:t>
            </a:r>
          </a:p>
          <a:p>
            <a:pPr marL="114300" lv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Вовлечь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в образовательный процесс в качестве активных его участников, посредством их обучения приемам взаимодействия с детьми, организации совместной практической деятельности.</a:t>
            </a:r>
          </a:p>
          <a:p>
            <a:pPr marL="114300" lv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Содействовать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изменению родительской позиции и вооружение родителей позитивными способами коммуникации.</a:t>
            </a:r>
          </a:p>
          <a:p>
            <a:pPr marL="114300" lv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Создать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объединения родителей в сообщество, расширения социального пространства семей, воспитывающих детей с проблемами в развитии.</a:t>
            </a:r>
          </a:p>
          <a:p>
            <a:pPr marL="114300" indent="0" algn="just">
              <a:buNone/>
            </a:pPr>
            <a:r>
              <a:rPr lang="ru-RU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с педагогами: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4300" lv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Создать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повышения квалификации педагогов по проблеме инклюзивного образования.</a:t>
            </a:r>
          </a:p>
          <a:p>
            <a:pPr marL="114300" lv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Способствовать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повышению мотивации педагогической деятельности.</a:t>
            </a:r>
          </a:p>
          <a:p>
            <a:pPr marL="114300" lv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Стимулировать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на самообразование и инновационную деятельность по проблеме.</a:t>
            </a:r>
          </a:p>
          <a:p>
            <a:pPr algn="just"/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и индикаторы результативности формирования ИОП: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43192" cy="58052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модели инклюзивного образования и эффективное её функционирование в образовательном учреждении.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Индикаторы результативности: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опросов, тестирования, анкетирования родителей и педагогов (аналитические материалы)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диагностики: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детей,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детско-родительских отношений,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личностного развития родителей и педагогов. (диаграммы, графики, сводные таблицы, результаты продуктивной деятельности)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Востребованность родителями психолого-педагогических мероприятий (журналы посещаемости, книги отзывов).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рейтинга учреждения.</a:t>
            </a: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9675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Первоочередные необходимости для  формирования и функционирования ИОП в ОО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460432" cy="532859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Для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успешного функционирования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инклюзивного образования необходим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 подход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программная форма организации, создание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мультидисциплинарной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команды сопровождения всех субъектов образовательной деятельности.</a:t>
            </a:r>
          </a:p>
          <a:p>
            <a:pPr marL="11430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Системность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подхода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видится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выделении направлений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структурирующих модель инклюзивного образования: </a:t>
            </a:r>
          </a:p>
          <a:p>
            <a:pPr marL="114300" lvl="0" indent="0"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Социально-педагогическое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предполагает оказание </a:t>
            </a:r>
          </a:p>
          <a:p>
            <a:pPr marL="114300" lvl="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адресной дифференцированной помощи всем субъектам образовательной деятельности;</a:t>
            </a:r>
          </a:p>
          <a:p>
            <a:pPr marL="114300" lvl="0" indent="0"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Программно-структурное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включает организацию и содержательную разработку последовательных этапов по психолого-педагогическому сопровождению участников образовательной деятельности; </a:t>
            </a:r>
          </a:p>
          <a:p>
            <a:pPr marL="114300" lvl="0" indent="0"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Содержательное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определение содержания, форм и методов интегрирования педагогических задач в практику обучения и воспитания;</a:t>
            </a:r>
          </a:p>
          <a:p>
            <a:pPr marL="114300" lvl="0" indent="0" algn="just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Кадровое 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-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профессиональной компетентности педагогов по проблеме инклюзивного образования. </a:t>
            </a:r>
          </a:p>
          <a:p>
            <a:pPr marL="11430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72008"/>
            <a:ext cx="8321749" cy="1412776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Инклюзивное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пространство образовательной организации как компонент целостного образовательного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ru-RU" b="1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Наталия\Desktop\инклюзивное образовательное пространство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63752"/>
            <a:ext cx="8393757" cy="49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Инклюзивное пространство образовательной организации как компонент целостного образовательного процесса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3074" name="Picture 2" descr="C:\Users\Наталия\Desktop\инклюзивное образовательное пространство\0025-025-Kriterii-otkrytosti-obrazovatelnogo-prostranst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24440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388424" cy="1008112"/>
          </a:xfrm>
        </p:spPr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Инклюзивное пространство образовательной организации как компонент целостного образовательного процесса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4098" name="Picture 2" descr="C:\Users\Наталия\Desktop\инклюзивное образовательное пространство\image009_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8064896" cy="46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КОМПЕТЕНТНОСТНЫЙ ПОДХОД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ОБЩЕМ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ОБРАЗОВАНИИ 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СВЕТЕ ТРЕБОВАНИЙ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394720" cy="53218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к- креативность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о- организованность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м- модернизация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п- планирование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 единство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т- толерантность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 единомышленники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н- новизна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т- творчество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н- научность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о- осведомленность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с- сотрудничество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т- терпимость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ь-</a:t>
            </a:r>
          </a:p>
          <a:p>
            <a:pPr marL="114300" indent="0" algn="just">
              <a:buNone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536192"/>
            <a:ext cx="4680520" cy="5321808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ru-RU" sz="3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</a:t>
            </a:r>
          </a:p>
          <a:p>
            <a:pPr marL="114300" indent="0">
              <a:buNone/>
            </a:pP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 Круг вопросов, в которых кто-нибудь хорошо осведомлен.</a:t>
            </a:r>
          </a:p>
          <a:p>
            <a:pPr marL="114300" indent="0">
              <a:buNone/>
            </a:pP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 Круг чьих-нибудь полномочий, прав.</a:t>
            </a:r>
          </a:p>
          <a:p>
            <a:pPr marL="114300" indent="0">
              <a:buNone/>
            </a:pPr>
            <a:r>
              <a:rPr lang="ru-RU" sz="3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Компетентный</a:t>
            </a:r>
          </a:p>
          <a:p>
            <a:pPr marL="114300" indent="0">
              <a:buNone/>
            </a:pP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 Знающий, осведомленный, авторитетный в какой-нибудь области</a:t>
            </a:r>
          </a:p>
          <a:p>
            <a:pPr marL="114300" indent="0">
              <a:buNone/>
            </a:pP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 Обладающий компетенцией</a:t>
            </a:r>
          </a:p>
          <a:p>
            <a:pPr marL="114300" indent="0">
              <a:buNone/>
            </a:pPr>
            <a:r>
              <a:rPr lang="ru-RU" sz="3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</a:t>
            </a:r>
            <a:r>
              <a:rPr lang="ru-RU" sz="3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это способ существования знаний, умений, образованности, способствующий личностной самореализации, нахождению обучающимся своего места в мире.</a:t>
            </a:r>
          </a:p>
          <a:p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Инклюзивное пространство образовательной организации как компонент целостного образовательного процесса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pic>
        <p:nvPicPr>
          <p:cNvPr id="5122" name="Picture 2" descr="C:\Users\Наталия\Desktop\инклюзивное образовательное пространство\image011_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56084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лия\Desktop\инклюзивное образовательное пространство\hello_html_m692981создание условий для инклюз обуче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842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талия\Desktop\инклюзивное образовательное пространство\Модель инкл образ простран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994849" cy="62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аталия\Desktop\инклюзивное образовательное пространство\виды инклюз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388424" cy="61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Наталия\Desktop\инклюзивное образовательное пространство\распространенные формы И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208912" cy="61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119675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ООП ОО и особенности их формирования с учетом индивидуальных особенностей каждого ребенка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388424" cy="5661248"/>
          </a:xfrm>
        </p:spPr>
        <p:txBody>
          <a:bodyPr>
            <a:noAutofit/>
          </a:bodyPr>
          <a:lstStyle/>
          <a:p>
            <a:pPr marL="114300" indent="0" algn="just" fontAlgn="base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частями 6, 9 и 10 статьи 12 Федерального закона «Об образовании в Российской Федерации», вступившего в силу 1 сентября 2013 года, основные образовательные программы разрабатываются и утверждаются «непосредственно организациями, осуществляющими образовательную деятельность, в соответствии с Федеральным государственным образовательным стандартом и с учётом соответствующих примерных образовательных программ»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конкретного уровня образования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Так, например, ФГОС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закрепляет за дошкольными образовательными организациями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самим разрабатывать образовательную программу, не учитывая при этом никаких примерных образовательных программ.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 fontAlgn="base">
              <a:buNone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9" descr="J0079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3960439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algn="just"/>
            <a:endParaRPr lang="ru-RU" alt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0648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ООП «Детский сад 2100» описано 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вклад вносит каждый вид деятельности в реализацию задач 5-ти образовательных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областей (9:5)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http://www.arh-sad187.ru/upload/medialibrary/3cf/post-232306-1287576782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9999"/>
            <a:ext cx="2106488" cy="20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1183978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Чтобы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достичь заявленных целей и задач ФГОС 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необходимо сделать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главным элементом образовательной деятельности дошкольников их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самостоятельную деятельность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58" y="2384307"/>
            <a:ext cx="2575346" cy="1460191"/>
          </a:xfrm>
          <a:prstGeom prst="rect">
            <a:avLst/>
          </a:prstGeom>
          <a:ln w="76200">
            <a:solidFill>
              <a:srgbClr val="92D05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Двойная стрелка влево/вправо 8"/>
          <p:cNvSpPr/>
          <p:nvPr/>
        </p:nvSpPr>
        <p:spPr>
          <a:xfrm rot="1826598">
            <a:off x="2582179" y="2596121"/>
            <a:ext cx="1924470" cy="412716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28836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 для того, чтобы дети смогли выбрать себе вид деятельности и осуществить её на практике, их надо научить каждому виду и приёму деятельности</a:t>
            </a:r>
            <a:endParaRPr lang="ru-RU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4533644">
            <a:off x="1793012" y="3656943"/>
            <a:ext cx="2535393" cy="317604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7" descr="http://www.zanimatika.narod.ru/Roditeli_de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082996"/>
            <a:ext cx="2814156" cy="15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04048" y="4077072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Это возможно, если совместная деятельность педагога с детьми, родителя с детьми и самостоятельная деятельность детей образуют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целостную взаимосвязанную систему образовательной деятельности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8476773">
            <a:off x="3549059" y="4359484"/>
            <a:ext cx="1444177" cy="345487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4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0661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Виды деятельности </a:t>
            </a:r>
            <a:br>
              <a:rPr lang="ru-RU" sz="28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(дошкольный возраст)</a:t>
            </a:r>
            <a:br>
              <a:rPr lang="ru-RU" sz="2800" b="1" dirty="0">
                <a:solidFill>
                  <a:srgbClr val="1F497D">
                    <a:lumMod val="75000"/>
                  </a:srgbClr>
                </a:solidFill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460432" cy="594928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ru-RU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208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400" b="1" u="sng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Игровая  деятельность.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Коммуникативная  деятельность.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Познавательно-исследовательская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Восприятие  художественной литературы и фольклора.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Самообслуживание  и элементарный бытовой труд.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Конструирование. 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Изобразительная 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Музыкальная 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Двигательная деятельность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64" y="4437112"/>
            <a:ext cx="3086136" cy="2016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48478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Образовательные области в соответствии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  ФГОС ДО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388424" cy="5229200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438150" algn="l"/>
              </a:tabLst>
            </a:pP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	</a:t>
            </a:r>
            <a:endParaRPr lang="ru-RU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33486"/>
              </p:ext>
            </p:extLst>
          </p:nvPr>
        </p:nvGraphicFramePr>
        <p:xfrm>
          <a:off x="107504" y="1124744"/>
          <a:ext cx="8352928" cy="53285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5292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Социально-коммуникативное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3673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Художественно-эстетическое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955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0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280831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подходы и средства к организации НОД с использованием ООП «Детский сад 2100»: гуманистический подход, системно-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подход, принцип «Мини-макса», технологии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типа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392489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16" y="3212976"/>
            <a:ext cx="3375992" cy="31683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6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КОМПЕТЕНТНОСТНЫЙ ПОДХОД В ОБЩЕМ ОБРАЗОВАНИИ В СВЕТЕ ТРЕБОВАНИЙ ФГОС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114800" cy="5589240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buNone/>
            </a:pPr>
            <a:r>
              <a:rPr lang="ru-RU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 </a:t>
            </a:r>
            <a:r>
              <a:rPr lang="ru-RU" sz="7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компетентностного</a:t>
            </a:r>
            <a:r>
              <a:rPr lang="ru-RU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 – один из ответов на вопрос, какой результат образования необходим личности и востребован современным обществом</a:t>
            </a:r>
            <a:r>
              <a:rPr lang="ru-RU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обсуждается  в отечественной педагогике после выхода в свет в 2001 году «Концепции модернизации российского образования до 2010 года»,  где подчеркивалось, что общеобразовательная школа должна формировать ключевые компетенции учащихся , определяющие современное качество образования. В «Стратегии модернизации  содержания общего образования» (2001) указывалось, что ключевые компетенции у уч-ся должны закладываться уже на начальном этапе образования. </a:t>
            </a:r>
          </a:p>
          <a:p>
            <a:pPr marL="114300" indent="0" algn="just">
              <a:buNone/>
            </a:pPr>
            <a:endParaRPr lang="ru-RU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9600" y="1340768"/>
            <a:ext cx="4040832" cy="5517232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buNone/>
            </a:pPr>
            <a:r>
              <a:rPr lang="ru-RU" sz="7200" dirty="0">
                <a:solidFill>
                  <a:schemeClr val="tx2"/>
                </a:solidFill>
              </a:rPr>
              <a:t>Формирование компетентности </a:t>
            </a:r>
            <a:r>
              <a:rPr lang="ru-RU" sz="7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является на сегодняшний день одной из наиболее актуальных проблем образования, а </a:t>
            </a:r>
            <a:r>
              <a:rPr lang="ru-RU" sz="7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компетентностный</a:t>
            </a:r>
            <a:r>
              <a:rPr lang="ru-RU" sz="7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 может рассматриваться как выход из проблемной ситуации, возникшей из-за противоречия между необходимостью обеспечивать качество образования и невозможностью решить эту задачу традиционным путем.</a:t>
            </a:r>
          </a:p>
          <a:p>
            <a:pPr marL="114300" indent="0" algn="just">
              <a:buNone/>
            </a:pPr>
            <a:r>
              <a:rPr lang="ru-RU" sz="7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идет о компетентности как о новой единице измерения образованности человека, при этом внимание акцентируется на результатах обучения, в качестве которых рассматривается не сумма заученных знаний, умений, навыков, а способность действовать в различных проблемных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8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94421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Успех решения образовательных задач, определенных ФГОС ДО – грамотно разработанная ООП  и сотрудничество с родителями дошкольников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84690"/>
            <a:ext cx="3528392" cy="204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r="37027" b="60902"/>
          <a:stretch/>
        </p:blipFill>
        <p:spPr>
          <a:xfrm>
            <a:off x="179513" y="2348880"/>
            <a:ext cx="283831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8" t="47778" r="33520" b="4091"/>
          <a:stretch/>
        </p:blipFill>
        <p:spPr>
          <a:xfrm>
            <a:off x="5292080" y="2132856"/>
            <a:ext cx="302433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2875"/>
          <a:stretch/>
        </p:blipFill>
        <p:spPr>
          <a:xfrm>
            <a:off x="3275856" y="1925217"/>
            <a:ext cx="2808312" cy="255947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541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91683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ООП «Детский сад 2100» (ОС «Школа 2100») в соответствии с  ФГОС ДО в современном образовательном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процессе с обеспечением экологии детства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643192" cy="4627984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 и другие печатные издания, выпущенные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издательством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Баласс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 комплексной программе развития и воспитания дошкольников «Детский сад 2100», могут быть использованы при работе по ООП «Детский сад 2100» в условиях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ФГОС, так как они полностью отвечают его 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задачам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требованиям,</a:t>
            </a: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и при работе</a:t>
            </a: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с ОВЗ.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574840"/>
            <a:ext cx="2736304" cy="20522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КОМПЕТЕНТНОСТНЫЙ ПОДХОД В ОБЩЕМ ОБРАЗОВАНИИ В СВЕТЕ ТРЕБОВАНИЙ ФГОС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36192"/>
            <a:ext cx="4114800" cy="5321808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Современная школа не может оставаться в стороне от процессов модернизации образования, происходящих сегодня во всем мире, в том числе и в России. Школы, как важного и неотъемлемого этапа образования личности, касаются все мировые тенденции и инновации: личностно ориентированный подход, информатизация,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интеграция, преемственность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  <a:p>
            <a:pPr marL="114300" indent="0" algn="just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</a:t>
            </a:r>
            <a:r>
              <a:rPr lang="ru-RU" sz="3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желание + понимание ЗУН + личностно значимые смыслы + система ценностей + готовность решать проблемы + социальный опыт + деятельность.</a:t>
            </a:r>
          </a:p>
          <a:p>
            <a:pPr marL="114300" indent="0">
              <a:buNone/>
            </a:pPr>
            <a:r>
              <a:rPr lang="ru-RU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Компетентность</a:t>
            </a:r>
            <a:r>
              <a:rPr lang="ru-RU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= </a:t>
            </a:r>
            <a:r>
              <a:rPr lang="ru-RU" sz="3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 + умею + хочу + делаю.</a:t>
            </a:r>
          </a:p>
          <a:p>
            <a:pPr marL="11430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30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7160" y="2204864"/>
            <a:ext cx="41713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hlinkClick r:id="rId2"/>
              </a:rPr>
              <a:t>Федеральный закон "Об образовании в Российской Федерации"</a:t>
            </a:r>
            <a:endParaRPr lang="ru-RU" sz="1200" dirty="0"/>
          </a:p>
        </p:txBody>
      </p:sp>
      <p:pic>
        <p:nvPicPr>
          <p:cNvPr id="3074" name="Picture 2" descr="http://graph.document.kremlin.ru/images.ashx?path=75/75/757558.png&amp;ID=16102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8604"/>
            <a:ext cx="1974246" cy="271462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6116" y="7143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Федеральный закон «О ратификации Конвенции о правах инвалидов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pic>
        <p:nvPicPr>
          <p:cNvPr id="3076" name="Picture 4" descr="http://graph-kremlin.consultant.ru/images.ashx?path=78/72/787281.png&amp;ID=16461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357298"/>
            <a:ext cx="2088232" cy="295289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.rg.ru/pril/89/93/52/6261_8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989"/>
          <a:stretch/>
        </p:blipFill>
        <p:spPr bwMode="auto">
          <a:xfrm>
            <a:off x="1857356" y="3286124"/>
            <a:ext cx="2114922" cy="3300531"/>
          </a:xfrm>
          <a:prstGeom prst="rect">
            <a:avLst/>
          </a:prstGeom>
          <a:noFill/>
          <a:extLst/>
        </p:spPr>
      </p:pic>
      <p:sp>
        <p:nvSpPr>
          <p:cNvPr id="13" name="Прямоугольник 12"/>
          <p:cNvSpPr/>
          <p:nvPr/>
        </p:nvSpPr>
        <p:spPr>
          <a:xfrm>
            <a:off x="3929058" y="4000504"/>
            <a:ext cx="46805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/>
              <a:t>Приказ Министерства труда и социальной защиты РФ от 18 октября 2013 г. N 544н</a:t>
            </a:r>
            <a:br>
              <a:rPr lang="ru-RU" sz="1200" dirty="0"/>
            </a:br>
            <a:r>
              <a:rPr lang="ru-RU" sz="1200" dirty="0"/>
              <a:t>"</a:t>
            </a:r>
            <a:r>
              <a:rPr lang="ru-RU" sz="1200" dirty="0" smtClean="0"/>
              <a:t>Об утверждении</a:t>
            </a:r>
            <a:r>
              <a:rPr lang="ru-RU" sz="1200" dirty="0"/>
              <a:t> профессионального стандарта "Педагог (педагогическая деятельность в сфере дошкольного, начального общего, основного общего, среднего общего образования) (воспитатель, учитель)"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18573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Федеральный закон «</a:t>
            </a:r>
            <a:r>
              <a:rPr lang="ru-RU" sz="1200" dirty="0" smtClean="0"/>
              <a:t>Об образовании»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566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лия\Desktop\инклюзивное образовательное пространство\титул для И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" y="0"/>
            <a:ext cx="83396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817</TotalTime>
  <Words>2653</Words>
  <Application>Microsoft Office PowerPoint</Application>
  <PresentationFormat>Экран (4:3)</PresentationFormat>
  <Paragraphs>285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Соседство</vt:lpstr>
      <vt:lpstr>Министерство образования и науки Российской Федерации Министерство образования Нижегородской области ФГБОУ ВО «Нижегородский государственный архитектурно-строительный университет» (ННГАСУ) г. Нижний-Новгород ФГБОУ ВО «Бурятский государственный университет»  (БГУ) г. Улан-Удэ УМЦ «Школа 2100» г. Москва МАОУ «Гимназия №73» г. Владимир Центр дополнительного образования детей на Ильинской при ННГАСУ V Всероссийская научно-методическая сетевая  К о н ф е р е н ц и я «Преемственные подходы в профессиональной подготовке педагогов к непрерывному социально-личностному развитию детей дошкольного и младшего школьного возраста в условиях реализации ФГОС»</vt:lpstr>
      <vt:lpstr>Министерство образования и науки РФ  ФГБОУ ВО «Нижегородский государственный архитектурно-строительный университет»  Центр дополнительного образования  детей на Ильинской</vt:lpstr>
      <vt:lpstr>Нормативные документы для организации образовательного процесса в  ОО</vt:lpstr>
      <vt:lpstr>Инновационный и компетентностный подходы в образовании</vt:lpstr>
      <vt:lpstr>КОМПЕТЕНТНОСТНЫЙ ПОДХОД В ОБЩЕМ ОБРАЗОВАНИИ В СВЕТЕ ТРЕБОВАНИЙ ФГОС</vt:lpstr>
      <vt:lpstr>КОМПЕТЕНТНОСТНЫЙ ПОДХОД В ОБЩЕМ ОБРАЗОВАНИИ В СВЕТЕ ТРЕБОВАНИЙ ФГОС</vt:lpstr>
      <vt:lpstr>КОМПЕТЕНТНОСТНЫЙ ПОДХОД В ОБЩЕМ ОБРАЗОВАНИИ В СВЕТЕ ТРЕБОВАНИЙ ФГОС</vt:lpstr>
      <vt:lpstr>Презентация PowerPoint</vt:lpstr>
      <vt:lpstr>Презентация PowerPoint</vt:lpstr>
      <vt:lpstr>Научные характеристики образовательного пространства (по материалам исследований к.п.н., доц., доцента каф. педагогики УО «Барановичский государственный университет» В.В. Хитрюк)</vt:lpstr>
      <vt:lpstr>Признаки образовательного пространства  (по материалам исследований к.п.н., доц., доцента каф. педагогики УО «Барановичский государственный университет» В.В. Хитрюк)</vt:lpstr>
      <vt:lpstr>Презентация PowerPoint</vt:lpstr>
      <vt:lpstr>Уровень теоретического понимания</vt:lpstr>
      <vt:lpstr>ФГОС НОО для обучающихся с ОВЗ вступил в силу с 1 сентября 2016 года</vt:lpstr>
      <vt:lpstr>Современные тенденции в изменении состава детей  с  особыми образовательными потребностями</vt:lpstr>
      <vt:lpstr>Презентация PowerPoint</vt:lpstr>
      <vt:lpstr>Презентация PowerPoint</vt:lpstr>
      <vt:lpstr>Презентация PowerPoint</vt:lpstr>
      <vt:lpstr>Пересечение полей профессиональной деятельности дефектолога и школьного учителя в связи с принятием профессионального стандарта учителя. (Приказ Министерства труда и социальной защиты РФ от 18 октября 2013 г.  N 544н) </vt:lpstr>
      <vt:lpstr>Проблемы и риски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Распространенность инклюзивного образования на территории РФ</vt:lpstr>
      <vt:lpstr>Презентация PowerPoint</vt:lpstr>
      <vt:lpstr>Инклюзивное пространство образовательной организации как компонент целостного образовательного процесса </vt:lpstr>
      <vt:lpstr>Причины выбора инклюзивного образования семьями, имеющими детей с ОВЗ</vt:lpstr>
      <vt:lpstr>Статистика</vt:lpstr>
      <vt:lpstr>Необходимые условия для реализации инклюзивного образования</vt:lpstr>
      <vt:lpstr>ЭКОЛОГИЧЕСКАЯ БЕЗОПАСНОСТЬ </vt:lpstr>
      <vt:lpstr>Детство как генеральный ресурс, условие и фактор сохранения и развития всякого общества</vt:lpstr>
      <vt:lpstr>Об экологическом воспитания</vt:lpstr>
      <vt:lpstr>Экологизация педагогического образования - это</vt:lpstr>
      <vt:lpstr>К концу ХХ века в сфере образования стали очевидными две тенденции</vt:lpstr>
      <vt:lpstr>Логика различного рода начинаний (инноваций) в образовательном пространстве: </vt:lpstr>
      <vt:lpstr>Последствия логики различного рода начинаний (инноваций) в образовательном пространстве: </vt:lpstr>
      <vt:lpstr>Последствия логики различного рода начинаний (инноваций) в образовательном пространстве:</vt:lpstr>
      <vt:lpstr>Понимание сочетания слов "Экология детства"</vt:lpstr>
      <vt:lpstr>ПСИХОЛОГИЧЕСКАЯ БЕЗОПАСНОСТЬ ОБРАЗОВАТЕЛЬНОЙ СРЕДЫ - это</vt:lpstr>
      <vt:lpstr>Три аспекта понимания «Психологической безопасности» как научной категории</vt:lpstr>
      <vt:lpstr>Задачи, которые должна решать ОО, формирующая инклюзивное образовательное пространство:</vt:lpstr>
      <vt:lpstr>Частные задачи, решение которых должно быть ориентированно на субъектов ИОП</vt:lpstr>
      <vt:lpstr>Ожидаемые результаты и индикаторы результативности формирования ИОП:</vt:lpstr>
      <vt:lpstr>Первоочередные необходимости для  формирования и функционирования ИОП в ОО</vt:lpstr>
      <vt:lpstr> Инклюзивное пространство образовательной организации как компонент целостного образовательного процесса </vt:lpstr>
      <vt:lpstr>Инклюзивное пространство образовательной организации как компонент целостного образовательного процесса </vt:lpstr>
      <vt:lpstr>Инклюзивное пространство образовательной организации как компонент целостного образовательного процесса </vt:lpstr>
      <vt:lpstr>Инклюзивное пространство образовательной организации как компонент целостного образовательного процесса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ООП ОО и особенности их формирования с учетом индивидуальных особенностей каждого ребенка </vt:lpstr>
      <vt:lpstr>         </vt:lpstr>
      <vt:lpstr>Виды деятельности  (дошкольный возраст) </vt:lpstr>
      <vt:lpstr>Образовательные области в соответствии  с  ФГОС ДО </vt:lpstr>
      <vt:lpstr>Педагогические подходы и средства к организации НОД с использованием ООП «Детский сад 2100»: гуманистический подход, системно-деятельностный подход, принцип «Мини-макса», технологии деятельностного типа </vt:lpstr>
      <vt:lpstr>Успех решения образовательных задач, определенных ФГОС ДО – грамотно разработанная ООП  и сотрудничество с родителями дошкольников</vt:lpstr>
      <vt:lpstr>Возможность использования ООП «Детский сад 2100» (ОС «Школа 2100») в соответствии с  ФГОС ДО в современном образовательном процессе с обеспечением экологии детства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294</cp:revision>
  <dcterms:created xsi:type="dcterms:W3CDTF">2016-11-09T19:28:36Z</dcterms:created>
  <dcterms:modified xsi:type="dcterms:W3CDTF">2017-04-16T23:03:29Z</dcterms:modified>
</cp:coreProperties>
</file>